
<file path=[Content_Types].xml><?xml version="1.0" encoding="utf-8"?>
<Types xmlns="http://schemas.openxmlformats.org/package/2006/content-types">
  <Default Extension="png" ContentType="image/png"/>
  <Default Extension="webp" ContentType="image/webp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handoutMasterIdLst>
    <p:handoutMasterId r:id="rId34"/>
  </p:handoutMasterIdLst>
  <p:sldIdLst>
    <p:sldId id="260" r:id="rId2"/>
    <p:sldId id="264" r:id="rId3"/>
    <p:sldId id="265" r:id="rId4"/>
    <p:sldId id="263" r:id="rId5"/>
    <p:sldId id="262" r:id="rId6"/>
    <p:sldId id="266" r:id="rId7"/>
    <p:sldId id="267" r:id="rId8"/>
    <p:sldId id="268" r:id="rId9"/>
    <p:sldId id="269" r:id="rId10"/>
    <p:sldId id="270" r:id="rId11"/>
    <p:sldId id="272" r:id="rId12"/>
    <p:sldId id="273" r:id="rId13"/>
    <p:sldId id="274" r:id="rId14"/>
    <p:sldId id="271" r:id="rId15"/>
    <p:sldId id="275" r:id="rId16"/>
    <p:sldId id="276" r:id="rId17"/>
    <p:sldId id="277" r:id="rId18"/>
    <p:sldId id="278" r:id="rId19"/>
    <p:sldId id="279" r:id="rId20"/>
    <p:sldId id="280" r:id="rId21"/>
    <p:sldId id="282" r:id="rId22"/>
    <p:sldId id="290" r:id="rId23"/>
    <p:sldId id="285" r:id="rId24"/>
    <p:sldId id="286" r:id="rId25"/>
    <p:sldId id="283" r:id="rId26"/>
    <p:sldId id="284" r:id="rId27"/>
    <p:sldId id="287" r:id="rId28"/>
    <p:sldId id="288" r:id="rId29"/>
    <p:sldId id="289" r:id="rId30"/>
    <p:sldId id="291" r:id="rId31"/>
    <p:sldId id="281" r:id="rId3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AA29A"/>
    <a:srgbClr val="92978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07" autoAdjust="0"/>
    <p:restoredTop sz="94660"/>
  </p:normalViewPr>
  <p:slideViewPr>
    <p:cSldViewPr snapToGrid="0" showGuides="1">
      <p:cViewPr varScale="1">
        <p:scale>
          <a:sx n="92" d="100"/>
          <a:sy n="92" d="100"/>
        </p:scale>
        <p:origin x="450" y="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8" d="100"/>
          <a:sy n="98" d="100"/>
        </p:scale>
        <p:origin x="3618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xmlns="" id="{BCCBDFD3-BA23-4185-9F08-1661A84E8E6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603DC24B-EE8E-4A11-A5FD-8ECCCE4A99F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51D25C-7964-42B5-8352-E545E71E6227}" type="datetimeFigureOut">
              <a:rPr lang="ko-KR" altLang="en-US" smtClean="0"/>
              <a:t>2021-10-17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3121B187-A00F-4E6B-B5A8-815E301E666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15A53D89-D328-470E-ABE9-D211886AEFC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FF0B8D-40E9-4BA5-AC33-3979C4A952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33801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8F18C1-A3A4-490D-A9EC-D6352965747F}" type="datetimeFigureOut">
              <a:rPr lang="ko-KR" altLang="en-US" smtClean="0"/>
              <a:t>2021-10-17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BFC3B6-A76E-48DC-A2F2-9C95028C81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99027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jp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microsoft.com/office/2007/relationships/hdphoto" Target="../media/hdphoto2.wdp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타원 7">
            <a:extLst>
              <a:ext uri="{FF2B5EF4-FFF2-40B4-BE49-F238E27FC236}">
                <a16:creationId xmlns:a16="http://schemas.microsoft.com/office/drawing/2014/main" xmlns="" id="{D37548C7-6ED4-493F-8B9E-2586918C3268}"/>
              </a:ext>
            </a:extLst>
          </p:cNvPr>
          <p:cNvSpPr/>
          <p:nvPr userDrawn="1"/>
        </p:nvSpPr>
        <p:spPr>
          <a:xfrm>
            <a:off x="1560134" y="-1106866"/>
            <a:ext cx="9071733" cy="9071733"/>
          </a:xfrm>
          <a:prstGeom prst="ellipse">
            <a:avLst/>
          </a:prstGeom>
          <a:solidFill>
            <a:schemeClr val="tx1">
              <a:lumMod val="95000"/>
              <a:lumOff val="5000"/>
              <a:alpha val="10000"/>
            </a:schemeClr>
          </a:solidFill>
          <a:ln w="9525" cap="rnd">
            <a:noFill/>
            <a:round/>
            <a:headEnd type="diamond" w="lg" len="lg"/>
            <a:tailEnd type="diamond" w="lg" len="lg"/>
          </a:ln>
          <a:scene3d>
            <a:camera prst="orthographicFront"/>
            <a:lightRig rig="threePt" dir="t"/>
          </a:scene3d>
          <a:sp3d extrusionH="76200" prstMaterial="dkEdge">
            <a:bevelT w="952500" h="190500" prst="softRound"/>
            <a:extrusionClr>
              <a:schemeClr val="tx1">
                <a:lumMod val="85000"/>
                <a:lumOff val="15000"/>
              </a:schemeClr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xmlns="" id="{BBBBBB7A-F08C-440F-AFD0-680FCB6B493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63879" y="1774938"/>
            <a:ext cx="11064242" cy="2387600"/>
          </a:xfrm>
          <a:noFill/>
          <a:ln w="3175">
            <a:noFill/>
          </a:ln>
          <a:scene3d>
            <a:camera prst="orthographicFront"/>
            <a:lightRig rig="morning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 anchorCtr="0">
            <a:noAutofit/>
            <a:scene3d>
              <a:camera prst="orthographicFront"/>
              <a:lightRig rig="sunrise" dir="t"/>
            </a:scene3d>
            <a:sp3d extrusionH="57150">
              <a:bevelT w="19050" h="82550" prst="angle"/>
            </a:sp3d>
          </a:bodyPr>
          <a:lstStyle>
            <a:lvl1pPr>
              <a:defRPr lang="ko-KR" altLang="en-US" sz="11500" b="0" dirty="0"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blipFill dpi="0" rotWithShape="1">
                  <a:blip r:embed="rId2"/>
                  <a:srcRect/>
                  <a:stretch>
                    <a:fillRect/>
                  </a:stretch>
                </a:blipFill>
                <a:effectLst/>
                <a:latin typeface="나눔바른고딕 UltraLight" panose="020B0603020101020101" pitchFamily="50" charset="-127"/>
                <a:ea typeface="나눔바른고딕 UltraLight" panose="020B0603020101020101" pitchFamily="50" charset="-127"/>
                <a:cs typeface="+mn-cs"/>
              </a:defRPr>
            </a:lvl1pPr>
          </a:lstStyle>
          <a:p>
            <a:pPr lvl="0"/>
            <a:r>
              <a:rPr lang="en-US" altLang="ko-KR" dirty="0"/>
              <a:t>Eclipse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140E0ED1-828E-4C45-82D6-E7F54BBD3D6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493543" y="4242049"/>
            <a:ext cx="3204916" cy="287126"/>
          </a:xfrm>
          <a:prstGeom prst="bracketPair">
            <a:avLst>
              <a:gd name="adj" fmla="val 22111"/>
            </a:avLst>
          </a:prstGeom>
          <a:noFill/>
          <a:ln w="9525" cap="rnd">
            <a:gradFill>
              <a:gsLst>
                <a:gs pos="0">
                  <a:srgbClr val="9AA29A"/>
                </a:gs>
                <a:gs pos="100000">
                  <a:srgbClr val="9AA29A">
                    <a:lumMod val="2000"/>
                    <a:lumOff val="98000"/>
                  </a:srgbClr>
                </a:gs>
              </a:gsLst>
              <a:lin ang="5400000" scaled="1"/>
            </a:gradFill>
            <a:round/>
          </a:ln>
          <a:scene3d>
            <a:camera prst="orthographicFront"/>
            <a:lightRig rig="threePt" dir="t"/>
          </a:scene3d>
          <a:sp3d>
            <a:bevelT w="63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 anchorCtr="0">
            <a:noAutofit/>
          </a:bodyPr>
          <a:lstStyle>
            <a:lvl1pPr>
              <a:defRPr lang="ko-KR" altLang="en-US" sz="1400" b="0" dirty="0">
                <a:ln w="3175">
                  <a:solidFill>
                    <a:schemeClr val="bg1">
                      <a:lumMod val="50000"/>
                      <a:alpha val="0"/>
                    </a:schemeClr>
                  </a:solidFill>
                </a:ln>
                <a:gradFill>
                  <a:gsLst>
                    <a:gs pos="0">
                      <a:srgbClr val="9AA29A"/>
                    </a:gs>
                    <a:gs pos="100000">
                      <a:srgbClr val="9AA29A">
                        <a:lumMod val="2000"/>
                        <a:lumOff val="98000"/>
                      </a:srgbClr>
                    </a:gs>
                  </a:gsLst>
                  <a:lin ang="5400000" scaled="1"/>
                </a:gradFill>
              </a:defRPr>
            </a:lvl1pPr>
          </a:lstStyle>
          <a:p>
            <a:pPr lvl="0"/>
            <a:r>
              <a:rPr lang="en-US" altLang="ko-KR" dirty="0"/>
              <a:t>Adstore Free Template</a:t>
            </a:r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3AEE1168-EEE0-453E-A12E-E5D990D015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45774" y="6102621"/>
            <a:ext cx="3900452" cy="206104"/>
          </a:xfrm>
        </p:spPr>
        <p:txBody>
          <a:bodyPr/>
          <a:lstStyle>
            <a:lvl1pPr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altLang="ko-KR" dirty="0"/>
              <a:t>Designed By </a:t>
            </a:r>
            <a:r>
              <a:rPr lang="en-US" altLang="ko-KR" dirty="0" err="1"/>
              <a:t>L@rgo</a:t>
            </a:r>
            <a:r>
              <a:rPr lang="en-US" altLang="ko-KR" dirty="0"/>
              <a:t>. ADSTORE</a:t>
            </a:r>
            <a:endParaRPr lang="ko-KR" altLang="en-US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xmlns="" id="{2FB9DA9A-8C5D-49E2-A2C3-E641A5C9E503}"/>
              </a:ext>
            </a:extLst>
          </p:cNvPr>
          <p:cNvCxnSpPr>
            <a:cxnSpLocks/>
          </p:cNvCxnSpPr>
          <p:nvPr userDrawn="1"/>
        </p:nvCxnSpPr>
        <p:spPr>
          <a:xfrm rot="18900000">
            <a:off x="6022950" y="5315898"/>
            <a:ext cx="146100" cy="0"/>
          </a:xfrm>
          <a:prstGeom prst="line">
            <a:avLst/>
          </a:prstGeom>
          <a:noFill/>
          <a:ln w="9525" cap="rnd">
            <a:gradFill>
              <a:gsLst>
                <a:gs pos="0">
                  <a:srgbClr val="9AA29A"/>
                </a:gs>
                <a:gs pos="100000">
                  <a:srgbClr val="9AA29A">
                    <a:lumMod val="2000"/>
                    <a:lumOff val="98000"/>
                  </a:srgbClr>
                </a:gs>
              </a:gsLst>
              <a:lin ang="5400000" scaled="1"/>
            </a:gradFill>
            <a:round/>
            <a:headEnd type="diamond" w="lg" len="lg"/>
            <a:tailEnd type="diamond" w="lg" len="lg"/>
          </a:ln>
          <a:scene3d>
            <a:camera prst="orthographicFront"/>
            <a:lightRig rig="threePt" dir="t"/>
          </a:scene3d>
          <a:sp3d>
            <a:bevelT w="317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3009481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타원 15">
            <a:extLst>
              <a:ext uri="{FF2B5EF4-FFF2-40B4-BE49-F238E27FC236}">
                <a16:creationId xmlns:a16="http://schemas.microsoft.com/office/drawing/2014/main" xmlns="" id="{04DDD214-30C2-4EE6-A1B0-22933BAB8BBA}"/>
              </a:ext>
            </a:extLst>
          </p:cNvPr>
          <p:cNvSpPr/>
          <p:nvPr userDrawn="1"/>
        </p:nvSpPr>
        <p:spPr>
          <a:xfrm>
            <a:off x="2347349" y="-319650"/>
            <a:ext cx="7497300" cy="7497300"/>
          </a:xfrm>
          <a:prstGeom prst="ellipse">
            <a:avLst/>
          </a:prstGeom>
          <a:solidFill>
            <a:schemeClr val="tx1">
              <a:lumMod val="95000"/>
              <a:lumOff val="5000"/>
              <a:alpha val="10000"/>
            </a:schemeClr>
          </a:solidFill>
          <a:ln w="9525" cap="rnd">
            <a:noFill/>
            <a:round/>
            <a:headEnd type="diamond" w="lg" len="lg"/>
            <a:tailEnd type="diamond" w="lg" len="lg"/>
          </a:ln>
          <a:scene3d>
            <a:camera prst="orthographicFront"/>
            <a:lightRig rig="threePt" dir="t"/>
          </a:scene3d>
          <a:sp3d extrusionH="76200" prstMaterial="dkEdge">
            <a:bevelT w="952500" h="190500" prst="softRound"/>
            <a:extrusionClr>
              <a:schemeClr val="tx1">
                <a:lumMod val="85000"/>
                <a:lumOff val="15000"/>
              </a:schemeClr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xmlns="" id="{F3407636-FD40-4806-8879-B3271D64163B}"/>
              </a:ext>
            </a:extLst>
          </p:cNvPr>
          <p:cNvGrpSpPr/>
          <p:nvPr userDrawn="1"/>
        </p:nvGrpSpPr>
        <p:grpSpPr>
          <a:xfrm>
            <a:off x="3462307" y="789701"/>
            <a:ext cx="5270760" cy="5270760"/>
            <a:chOff x="4281432" y="1629000"/>
            <a:chExt cx="3600000" cy="3600000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xmlns="" id="{510047A2-8021-4F65-8A5A-373FC4DD8B1F}"/>
                </a:ext>
              </a:extLst>
            </p:cNvPr>
            <p:cNvSpPr/>
            <p:nvPr userDrawn="1"/>
          </p:nvSpPr>
          <p:spPr>
            <a:xfrm>
              <a:off x="4281432" y="1629000"/>
              <a:ext cx="3600000" cy="3600000"/>
            </a:xfrm>
            <a:prstGeom prst="ellipse">
              <a:avLst/>
            </a:prstGeom>
            <a:blipFill dpi="0" rotWithShape="1">
              <a:blip r:embed="rId2" cstate="screen">
                <a:duotone>
                  <a:prstClr val="black"/>
                  <a:schemeClr val="tx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harpenSoften amount="5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 w="9525" cap="rnd">
              <a:noFill/>
              <a:round/>
              <a:headEnd type="diamond" w="lg" len="lg"/>
              <a:tailEnd type="diamond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xmlns="" id="{FA20171B-03D4-43C0-A2CB-E9E6CD8FFF31}"/>
                </a:ext>
              </a:extLst>
            </p:cNvPr>
            <p:cNvSpPr/>
            <p:nvPr userDrawn="1"/>
          </p:nvSpPr>
          <p:spPr>
            <a:xfrm>
              <a:off x="4303732" y="1651300"/>
              <a:ext cx="3555400" cy="3555400"/>
            </a:xfrm>
            <a:prstGeom prst="ellipse">
              <a:avLst/>
            </a:prstGeom>
            <a:solidFill>
              <a:schemeClr val="tx1"/>
            </a:solidFill>
            <a:ln w="9525" cap="rnd">
              <a:noFill/>
              <a:round/>
              <a:headEnd type="diamond" w="lg" len="lg"/>
              <a:tailEnd type="diamond" w="lg" len="lg"/>
            </a:ln>
            <a:effectLst/>
            <a:scene3d>
              <a:camera prst="orthographicFront"/>
              <a:lightRig rig="threePt" dir="t"/>
            </a:scene3d>
            <a:sp3d prstMaterial="meta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140E0ED1-828E-4C45-82D6-E7F54BBD3D6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065550" y="1429759"/>
            <a:ext cx="6060903" cy="559528"/>
          </a:xfrm>
          <a:noFill/>
          <a:ln w="3175">
            <a:noFill/>
          </a:ln>
          <a:scene3d>
            <a:camera prst="orthographicFron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 anchorCtr="0">
            <a:noAutofit/>
            <a:scene3d>
              <a:camera prst="orthographicFront"/>
              <a:lightRig rig="sunrise" dir="t"/>
            </a:scene3d>
            <a:sp3d prstMaterial="powder">
              <a:bevelT w="6350" h="12700" prst="angle"/>
            </a:sp3d>
          </a:bodyPr>
          <a:lstStyle>
            <a:lvl1pPr>
              <a:defRPr lang="ko-KR" altLang="en-US" sz="3200" b="1" dirty="0"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blipFill dpi="0" rotWithShape="1">
                  <a:blip r:embed="rId4">
                    <a:alphaModFix amt="31000"/>
                  </a:blip>
                  <a:srcRect/>
                  <a:stretch>
                    <a:fillRect/>
                  </a:stretch>
                </a:blip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pPr lvl="0"/>
            <a:r>
              <a:rPr lang="en-US" altLang="ko-KR" dirty="0"/>
              <a:t>INDEX</a:t>
            </a:r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3AEE1168-EEE0-453E-A12E-E5D990D015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45774" y="6307493"/>
            <a:ext cx="3900452" cy="206104"/>
          </a:xfrm>
        </p:spPr>
        <p:txBody>
          <a:bodyPr/>
          <a:lstStyle>
            <a:lvl1pPr>
              <a:defRPr sz="10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altLang="ko-KR" dirty="0"/>
              <a:t>Designed By </a:t>
            </a:r>
            <a:r>
              <a:rPr lang="en-US" altLang="ko-KR" dirty="0" err="1"/>
              <a:t>L@rgo</a:t>
            </a:r>
            <a:r>
              <a:rPr lang="en-US" altLang="ko-KR" dirty="0"/>
              <a:t>. ADSTORE</a:t>
            </a:r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xmlns="" id="{FBC83871-20F0-407A-8099-3D62F46B494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146857" y="2061525"/>
            <a:ext cx="5898285" cy="3603297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xmlns="" id="{15BDD727-F176-4AD7-9337-8BE326C94180}"/>
              </a:ext>
            </a:extLst>
          </p:cNvPr>
          <p:cNvCxnSpPr>
            <a:cxnSpLocks/>
          </p:cNvCxnSpPr>
          <p:nvPr userDrawn="1"/>
        </p:nvCxnSpPr>
        <p:spPr>
          <a:xfrm rot="18900000">
            <a:off x="6022952" y="2360212"/>
            <a:ext cx="146100" cy="0"/>
          </a:xfrm>
          <a:prstGeom prst="line">
            <a:avLst/>
          </a:prstGeom>
          <a:noFill/>
          <a:ln w="9525" cap="rnd">
            <a:gradFill>
              <a:gsLst>
                <a:gs pos="0">
                  <a:srgbClr val="9AA29A"/>
                </a:gs>
                <a:gs pos="100000">
                  <a:srgbClr val="9AA29A">
                    <a:lumMod val="2000"/>
                    <a:lumOff val="98000"/>
                  </a:srgbClr>
                </a:gs>
              </a:gsLst>
              <a:lin ang="5400000" scaled="1"/>
            </a:gradFill>
            <a:round/>
            <a:headEnd type="diamond" w="lg" len="lg"/>
            <a:tailEnd type="diamond" w="med" len="med"/>
          </a:ln>
          <a:scene3d>
            <a:camera prst="orthographicFront"/>
            <a:lightRig rig="threePt" dir="t"/>
          </a:scene3d>
          <a:sp3d>
            <a:bevelT w="317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15047006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570BC600-1E8F-46A8-B86D-E516393D6034}"/>
              </a:ext>
            </a:extLst>
          </p:cNvPr>
          <p:cNvSpPr/>
          <p:nvPr userDrawn="1"/>
        </p:nvSpPr>
        <p:spPr>
          <a:xfrm>
            <a:off x="-609601" y="1490550"/>
            <a:ext cx="13411200" cy="4815205"/>
          </a:xfrm>
          <a:prstGeom prst="rect">
            <a:avLst/>
          </a:prstGeom>
          <a:solidFill>
            <a:schemeClr val="tx1">
              <a:alpha val="74000"/>
            </a:schemeClr>
          </a:solidFill>
          <a:ln w="3175" cap="rnd">
            <a:noFill/>
            <a:round/>
          </a:ln>
          <a:scene3d>
            <a:camera prst="orthographicFront"/>
            <a:lightRig rig="threePt" dir="t"/>
          </a:scene3d>
          <a:sp3d>
            <a:bevelT w="63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 anchorCtr="0">
            <a:noAutofit/>
          </a:bodyPr>
          <a:lstStyle/>
          <a:p>
            <a:pPr lvl="0" indent="0" algn="ctr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ko-KR" altLang="en-US" sz="1400" b="0" spc="-60" baseline="0">
              <a:ln w="3175">
                <a:solidFill>
                  <a:schemeClr val="bg1">
                    <a:lumMod val="50000"/>
                    <a:alpha val="0"/>
                  </a:schemeClr>
                </a:solidFill>
              </a:ln>
              <a:gradFill>
                <a:gsLst>
                  <a:gs pos="0">
                    <a:srgbClr val="9AA29A"/>
                  </a:gs>
                  <a:gs pos="100000">
                    <a:srgbClr val="9AA29A">
                      <a:lumMod val="2000"/>
                      <a:lumOff val="98000"/>
                    </a:srgbClr>
                  </a:gs>
                </a:gsLst>
                <a:lin ang="5400000" scaled="1"/>
              </a:gra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xmlns="" id="{9DD809F4-EA81-435E-80E5-418D3154F8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8890" y="675641"/>
            <a:ext cx="4054219" cy="567808"/>
          </a:xfrm>
          <a:ln w="3175">
            <a:noFill/>
          </a:ln>
        </p:spPr>
        <p:txBody>
          <a:bodyPr/>
          <a:lstStyle>
            <a:lvl1pPr algn="ctr">
              <a:defRPr sz="24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F48590FC-F22B-47B3-886C-5DAEFE722C3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068891" y="287381"/>
            <a:ext cx="4054219" cy="380641"/>
          </a:xfrm>
          <a:noFill/>
          <a:ln w="3175">
            <a:noFill/>
          </a:ln>
        </p:spPr>
        <p:txBody>
          <a:bodyPr anchor="ctr">
            <a:noAutofit/>
          </a:bodyPr>
          <a:lstStyle>
            <a:lvl1pPr>
              <a:defRPr lang="ko-KR" altLang="en-US" sz="1400" b="0" kern="1200" spc="-60" baseline="0" dirty="0"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blipFill dpi="0" rotWithShape="1">
                  <a:blip r:embed="rId2"/>
                  <a:srcRect/>
                  <a:stretch>
                    <a:fillRect/>
                  </a:stretch>
                </a:blipFill>
                <a:effectLst/>
                <a:latin typeface="나눔바른고딕 UltraLight" panose="020B0603020101020101" pitchFamily="50" charset="-127"/>
                <a:ea typeface="나눔바른고딕 UltraLight" panose="020B0603020101020101" pitchFamily="50" charset="-127"/>
                <a:cs typeface="+mn-cs"/>
              </a:defRPr>
            </a:lvl1pPr>
          </a:lstStyle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ko-KR" dirty="0" err="1"/>
              <a:t>Ec.ipse</a:t>
            </a:r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C9ADB5D1-B01E-4FDA-8BC6-C5C300BE6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4963" y="6456629"/>
            <a:ext cx="2150751" cy="204334"/>
          </a:xfrm>
          <a:ln>
            <a:noFill/>
          </a:ln>
        </p:spPr>
        <p:txBody>
          <a:bodyPr vert="horz" lIns="0" tIns="0" rIns="0" bIns="0" rtlCol="0" anchor="ctr" anchorCtr="0">
            <a:noAutofit/>
          </a:bodyPr>
          <a:lstStyle>
            <a:lvl1pPr algn="l">
              <a:defRPr lang="en-US" altLang="ko-KR" sz="8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Designed By L@rgo. ADSTORE</a:t>
            </a:r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4D03F230-59EE-4F67-8D31-ED36F8021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36136" y="6456629"/>
            <a:ext cx="290134" cy="204912"/>
          </a:xfrm>
          <a:ln>
            <a:noFill/>
          </a:ln>
        </p:spPr>
        <p:txBody>
          <a:bodyPr/>
          <a:lstStyle>
            <a:lvl1pPr algn="r">
              <a:defRPr sz="8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15812C5A-9CF7-4A8D-A41D-9E74470054A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37" name="텍스트 개체 틀 36">
            <a:extLst>
              <a:ext uri="{FF2B5EF4-FFF2-40B4-BE49-F238E27FC236}">
                <a16:creationId xmlns:a16="http://schemas.microsoft.com/office/drawing/2014/main" xmlns="" id="{569FA345-5704-4A46-B28F-CF0F86DF102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21276" y="2126685"/>
            <a:ext cx="5763477" cy="3545905"/>
          </a:xfr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 anchorCtr="0">
            <a:normAutofit/>
          </a:bodyPr>
          <a:lstStyle>
            <a:lvl1pPr>
              <a:defRPr lang="ko-KR" altLang="en-US" sz="1400" b="0" kern="1200" spc="-60" baseline="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 lang="ko-KR" altLang="en-US" smtClean="0"/>
            </a:lvl2pPr>
            <a:lvl3pPr>
              <a:defRPr lang="ko-KR" altLang="en-US" smtClean="0"/>
            </a:lvl3pPr>
            <a:lvl4pPr>
              <a:defRPr lang="ko-KR" altLang="en-US" smtClean="0"/>
            </a:lvl4pPr>
            <a:lvl5pPr>
              <a:defRPr lang="ko-KR" altLang="en-US"/>
            </a:lvl5pPr>
          </a:lstStyle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마스터 텍스트 스타일 편집</a:t>
            </a:r>
          </a:p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둘째 수준</a:t>
            </a:r>
          </a:p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셋째 수준</a:t>
            </a:r>
          </a:p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넷째 수준</a:t>
            </a:r>
          </a:p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다섯째 수준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xmlns="" id="{CDFC8A79-43DE-4E79-A1FD-2DEE5E7BF631}"/>
              </a:ext>
            </a:extLst>
          </p:cNvPr>
          <p:cNvCxnSpPr>
            <a:cxnSpLocks/>
          </p:cNvCxnSpPr>
          <p:nvPr userDrawn="1"/>
        </p:nvCxnSpPr>
        <p:spPr>
          <a:xfrm rot="18900000">
            <a:off x="6068936" y="1490550"/>
            <a:ext cx="68156" cy="0"/>
          </a:xfrm>
          <a:prstGeom prst="line">
            <a:avLst/>
          </a:prstGeom>
          <a:noFill/>
          <a:ln w="9525" cap="rnd">
            <a:gradFill>
              <a:gsLst>
                <a:gs pos="0">
                  <a:srgbClr val="9AA29A">
                    <a:alpha val="65000"/>
                    <a:lumMod val="0"/>
                    <a:lumOff val="100000"/>
                  </a:srgbClr>
                </a:gs>
                <a:gs pos="100000">
                  <a:srgbClr val="9AA29A">
                    <a:lumMod val="2000"/>
                    <a:lumOff val="98000"/>
                    <a:alpha val="65000"/>
                  </a:srgbClr>
                </a:gs>
              </a:gsLst>
              <a:lin ang="5400000" scaled="1"/>
            </a:gradFill>
            <a:round/>
            <a:headEnd type="diamond" w="lg" len="lg"/>
            <a:tailEnd type="diamond" w="lg" len="lg"/>
          </a:ln>
          <a:scene3d>
            <a:camera prst="orthographicFront"/>
            <a:lightRig rig="threePt" dir="t"/>
          </a:scene3d>
          <a:sp3d>
            <a:bevelT w="317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1934178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9DD809F4-EA81-435E-80E5-418D3154F8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1" y="828296"/>
            <a:ext cx="4054219" cy="567808"/>
          </a:xfrm>
          <a:ln w="3175">
            <a:noFill/>
          </a:ln>
        </p:spPr>
        <p:txBody>
          <a:bodyPr/>
          <a:lstStyle>
            <a:lvl1pPr algn="l">
              <a:defRPr sz="24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F48590FC-F22B-47B3-886C-5DAEFE722C3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34962" y="440036"/>
            <a:ext cx="4054219" cy="380641"/>
          </a:xfrm>
          <a:noFill/>
          <a:ln w="3175">
            <a:noFill/>
          </a:ln>
        </p:spPr>
        <p:txBody>
          <a:bodyPr anchor="ctr">
            <a:noAutofit/>
          </a:bodyPr>
          <a:lstStyle>
            <a:lvl1pPr algn="l">
              <a:defRPr lang="ko-KR" altLang="en-US" sz="1400" b="0" kern="1200" spc="-60" baseline="0" dirty="0"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blipFill dpi="0" rotWithShape="1">
                  <a:blip r:embed="rId2"/>
                  <a:srcRect/>
                  <a:stretch>
                    <a:fillRect/>
                  </a:stretch>
                </a:blipFill>
                <a:effectLst/>
                <a:latin typeface="나눔바른고딕 UltraLight" panose="020B0603020101020101" pitchFamily="50" charset="-127"/>
                <a:ea typeface="나눔바른고딕 UltraLight" panose="020B0603020101020101" pitchFamily="50" charset="-127"/>
                <a:cs typeface="+mn-cs"/>
              </a:defRPr>
            </a:lvl1pPr>
          </a:lstStyle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ko-KR" dirty="0" err="1"/>
              <a:t>Ec.ipse</a:t>
            </a:r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C9ADB5D1-B01E-4FDA-8BC6-C5C300BE6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4963" y="6456629"/>
            <a:ext cx="2150751" cy="204334"/>
          </a:xfrm>
          <a:ln>
            <a:noFill/>
          </a:ln>
        </p:spPr>
        <p:txBody>
          <a:bodyPr vert="horz" lIns="0" tIns="0" rIns="0" bIns="0" rtlCol="0" anchor="ctr" anchorCtr="0">
            <a:noAutofit/>
          </a:bodyPr>
          <a:lstStyle>
            <a:lvl1pPr algn="l">
              <a:defRPr lang="en-US" altLang="ko-KR" sz="8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Designed By L@rgo. ADSTORE</a:t>
            </a:r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4D03F230-59EE-4F67-8D31-ED36F8021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36136" y="6456629"/>
            <a:ext cx="290134" cy="204912"/>
          </a:xfrm>
          <a:ln>
            <a:noFill/>
          </a:ln>
        </p:spPr>
        <p:txBody>
          <a:bodyPr/>
          <a:lstStyle>
            <a:lvl1pPr algn="r">
              <a:defRPr sz="8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15812C5A-9CF7-4A8D-A41D-9E74470054A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37" name="텍스트 개체 틀 36">
            <a:extLst>
              <a:ext uri="{FF2B5EF4-FFF2-40B4-BE49-F238E27FC236}">
                <a16:creationId xmlns:a16="http://schemas.microsoft.com/office/drawing/2014/main" xmlns="" id="{569FA345-5704-4A46-B28F-CF0F86DF102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2523" y="1647826"/>
            <a:ext cx="4054219" cy="3767590"/>
          </a:xfr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 anchorCtr="0">
            <a:normAutofit/>
          </a:bodyPr>
          <a:lstStyle>
            <a:lvl1pPr algn="l">
              <a:defRPr lang="ko-KR" altLang="en-US" sz="1400" b="0" kern="1200" spc="-60" baseline="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 lang="ko-KR" altLang="en-US" smtClean="0"/>
            </a:lvl2pPr>
            <a:lvl3pPr>
              <a:defRPr lang="ko-KR" altLang="en-US" smtClean="0"/>
            </a:lvl3pPr>
            <a:lvl4pPr>
              <a:defRPr lang="ko-KR" altLang="en-US" smtClean="0"/>
            </a:lvl4pPr>
            <a:lvl5pPr>
              <a:defRPr lang="ko-KR" altLang="en-US"/>
            </a:lvl5pPr>
          </a:lstStyle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마스터 텍스트 스타일 편집</a:t>
            </a:r>
          </a:p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둘째 수준</a:t>
            </a:r>
          </a:p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셋째 수준</a:t>
            </a:r>
          </a:p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넷째 수준</a:t>
            </a:r>
          </a:p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다섯째 수준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xmlns="" id="{A977EA16-D06F-4FDB-9434-6EF6C2A941AB}"/>
              </a:ext>
            </a:extLst>
          </p:cNvPr>
          <p:cNvGrpSpPr/>
          <p:nvPr userDrawn="1"/>
        </p:nvGrpSpPr>
        <p:grpSpPr>
          <a:xfrm>
            <a:off x="6095997" y="0"/>
            <a:ext cx="6096001" cy="6858000"/>
            <a:chOff x="6095997" y="0"/>
            <a:chExt cx="6096001" cy="6858000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xmlns="" id="{A73BF931-0C42-48CA-BE7B-1A864E11B2DC}"/>
                </a:ext>
              </a:extLst>
            </p:cNvPr>
            <p:cNvSpPr/>
            <p:nvPr userDrawn="1"/>
          </p:nvSpPr>
          <p:spPr>
            <a:xfrm>
              <a:off x="6095999" y="0"/>
              <a:ext cx="6095999" cy="6858000"/>
            </a:xfrm>
            <a:prstGeom prst="rect">
              <a:avLst/>
            </a:prstGeom>
            <a:blipFill dpi="0" rotWithShape="1">
              <a:blip r:embed="rId3" cstate="screen">
                <a:duotone>
                  <a:prstClr val="black"/>
                  <a:schemeClr val="tx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harpenSoften amount="5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 w="9525" cap="rnd">
              <a:noFill/>
              <a:round/>
              <a:headEnd type="diamond" w="lg" len="lg"/>
              <a:tailEnd type="diamond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xmlns="" id="{24F18572-9411-4846-86C7-81A2F23C7177}"/>
                </a:ext>
              </a:extLst>
            </p:cNvPr>
            <p:cNvSpPr/>
            <p:nvPr userDrawn="1"/>
          </p:nvSpPr>
          <p:spPr>
            <a:xfrm>
              <a:off x="6095997" y="0"/>
              <a:ext cx="6096001" cy="6858000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81000"/>
              </a:schemeClr>
            </a:solidFill>
            <a:ln w="3175" cap="rnd">
              <a:gradFill>
                <a:gsLst>
                  <a:gs pos="0">
                    <a:srgbClr val="9AA29A">
                      <a:alpha val="12000"/>
                    </a:srgbClr>
                  </a:gs>
                  <a:gs pos="100000">
                    <a:srgbClr val="9AA29A">
                      <a:lumMod val="2000"/>
                      <a:lumOff val="98000"/>
                      <a:alpha val="9000"/>
                    </a:srgbClr>
                  </a:gs>
                </a:gsLst>
                <a:lin ang="5400000" scaled="1"/>
              </a:gradFill>
              <a:round/>
            </a:ln>
            <a:scene3d>
              <a:camera prst="orthographicFront"/>
              <a:lightRig rig="threePt" dir="t"/>
            </a:scene3d>
            <a:sp3d>
              <a:bevelT w="635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 anchorCtr="0">
              <a:noAutofit/>
            </a:bodyPr>
            <a:lstStyle/>
            <a:p>
              <a:pPr lvl="0" indent="0" algn="ctr">
                <a:lnSpc>
                  <a:spcPct val="120000"/>
                </a:lnSpc>
                <a:spcBef>
                  <a:spcPts val="0"/>
                </a:spcBef>
                <a:buFont typeface="Arial" panose="020B0604020202020204" pitchFamily="34" charset="0"/>
                <a:buNone/>
              </a:pPr>
              <a:endParaRPr lang="ko-KR" altLang="en-US" sz="1400" b="0" spc="-60" baseline="0">
                <a:ln w="3175">
                  <a:solidFill>
                    <a:schemeClr val="bg1">
                      <a:lumMod val="50000"/>
                      <a:alpha val="0"/>
                    </a:schemeClr>
                  </a:solidFill>
                </a:ln>
                <a:gradFill>
                  <a:gsLst>
                    <a:gs pos="0">
                      <a:srgbClr val="9AA29A"/>
                    </a:gs>
                    <a:gs pos="100000">
                      <a:srgbClr val="9AA29A">
                        <a:lumMod val="2000"/>
                        <a:lumOff val="98000"/>
                      </a:srgbClr>
                    </a:gs>
                  </a:gsLst>
                  <a:lin ang="5400000" scaled="1"/>
                </a:gradFill>
              </a:endParaRPr>
            </a:p>
          </p:txBody>
        </p:sp>
      </p:grp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20ED8A99-246A-4E14-8FD4-6AC88B523A2D}"/>
              </a:ext>
            </a:extLst>
          </p:cNvPr>
          <p:cNvCxnSpPr>
            <a:cxnSpLocks/>
          </p:cNvCxnSpPr>
          <p:nvPr userDrawn="1"/>
        </p:nvCxnSpPr>
        <p:spPr>
          <a:xfrm flipV="1">
            <a:off x="6095997" y="1"/>
            <a:ext cx="3" cy="6857999"/>
          </a:xfrm>
          <a:prstGeom prst="line">
            <a:avLst/>
          </a:prstGeom>
          <a:noFill/>
          <a:ln w="9525" cap="rnd">
            <a:gradFill>
              <a:gsLst>
                <a:gs pos="0">
                  <a:srgbClr val="9AA29A">
                    <a:alpha val="65000"/>
                  </a:srgbClr>
                </a:gs>
                <a:gs pos="100000">
                  <a:srgbClr val="9AA29A">
                    <a:lumMod val="2000"/>
                    <a:lumOff val="98000"/>
                    <a:alpha val="65000"/>
                  </a:srgbClr>
                </a:gs>
              </a:gsLst>
              <a:lin ang="5400000" scaled="1"/>
            </a:gradFill>
            <a:round/>
            <a:headEnd type="diamond" w="lg" len="lg"/>
            <a:tailEnd type="diamond" w="lg" len="lg"/>
          </a:ln>
          <a:scene3d>
            <a:camera prst="orthographicFront"/>
            <a:lightRig rig="threePt" dir="t"/>
          </a:scene3d>
          <a:sp3d>
            <a:bevelT w="317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36062739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>
                <a:lumMod val="82000"/>
              </a:schemeClr>
            </a:gs>
            <a:gs pos="100000">
              <a:schemeClr val="tx1">
                <a:lumMod val="96000"/>
                <a:lumOff val="4000"/>
              </a:schemeClr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xmlns="" id="{3E48D200-C715-48DE-AC7F-AEA8F573B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37575"/>
            <a:ext cx="10515600" cy="912947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4F3C4719-59B4-4517-A0F5-084A706EB3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491234"/>
            <a:ext cx="10515600" cy="4795537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187F6A8E-72BC-455B-9395-F3A619B08F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90768" y="6445229"/>
            <a:ext cx="2810464" cy="187367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altLang="ko-KR"/>
              <a:t>Designed By L@rgo. ADSTORE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ABD377ED-E8FE-4E13-94B2-B20AE69059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96745" y="6561137"/>
            <a:ext cx="656700" cy="187367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15812C5A-9CF7-4A8D-A41D-9E74470054A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52061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0" r:id="rId3"/>
    <p:sldLayoutId id="2147483653" r:id="rId4"/>
  </p:sldLayoutIdLst>
  <p:hf hdr="0" dt="0"/>
  <p:txStyles>
    <p:titleStyle>
      <a:lvl1pPr marL="0" indent="0" algn="ctr" defTabSz="914400" rtl="0" eaLnBrk="1" latinLnBrk="1" hangingPunct="1">
        <a:lnSpc>
          <a:spcPct val="120000"/>
        </a:lnSpc>
        <a:spcBef>
          <a:spcPts val="0"/>
        </a:spcBef>
        <a:buFont typeface="Arial" panose="020B0604020202020204" pitchFamily="34" charset="0"/>
        <a:buNone/>
        <a:defRPr sz="2800" b="0" kern="1200" spc="-60" baseline="0">
          <a:ln>
            <a:solidFill>
              <a:schemeClr val="accent1">
                <a:alpha val="0"/>
              </a:schemeClr>
            </a:solidFill>
          </a:ln>
          <a:solidFill>
            <a:schemeClr val="bg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ctr" defTabSz="914400" rtl="0" eaLnBrk="1" latinLnBrk="1" hangingPunct="1">
        <a:lnSpc>
          <a:spcPct val="120000"/>
        </a:lnSpc>
        <a:spcBef>
          <a:spcPts val="0"/>
        </a:spcBef>
        <a:buFont typeface="Arial" panose="020B0604020202020204" pitchFamily="34" charset="0"/>
        <a:buNone/>
        <a:defRPr sz="1800" b="0" kern="1200" spc="-60" baseline="0">
          <a:ln>
            <a:solidFill>
              <a:schemeClr val="accent1">
                <a:alpha val="0"/>
              </a:schemeClr>
            </a:solidFill>
          </a:ln>
          <a:solidFill>
            <a:schemeClr val="bg1">
              <a:lumMod val="75000"/>
            </a:schemeClr>
          </a:solidFill>
          <a:latin typeface="나눔바른고딕 UltraLight" panose="020B0603020101020101" pitchFamily="50" charset="-127"/>
          <a:ea typeface="나눔바른고딕 UltraLight" panose="020B0603020101020101" pitchFamily="50" charset="-127"/>
          <a:cs typeface="+mn-cs"/>
        </a:defRPr>
      </a:lvl1pPr>
      <a:lvl2pPr marL="0" indent="0" algn="ctr" defTabSz="914400" rtl="0" eaLnBrk="1" latinLnBrk="1" hangingPunct="1">
        <a:lnSpc>
          <a:spcPct val="120000"/>
        </a:lnSpc>
        <a:spcBef>
          <a:spcPts val="0"/>
        </a:spcBef>
        <a:buFont typeface="Arial" panose="020B0604020202020204" pitchFamily="34" charset="0"/>
        <a:buNone/>
        <a:defRPr sz="1800" b="0" kern="1200" spc="-60" baseline="0">
          <a:ln>
            <a:solidFill>
              <a:schemeClr val="accent1">
                <a:alpha val="0"/>
              </a:schemeClr>
            </a:solidFill>
          </a:ln>
          <a:solidFill>
            <a:schemeClr val="bg1">
              <a:lumMod val="75000"/>
            </a:schemeClr>
          </a:solidFill>
          <a:latin typeface="나눔바른고딕 UltraLight" panose="020B0603020101020101" pitchFamily="50" charset="-127"/>
          <a:ea typeface="나눔바른고딕 UltraLight" panose="020B0603020101020101" pitchFamily="50" charset="-127"/>
          <a:cs typeface="+mn-cs"/>
        </a:defRPr>
      </a:lvl2pPr>
      <a:lvl3pPr marL="0" indent="0" algn="ctr" defTabSz="914400" rtl="0" eaLnBrk="1" latinLnBrk="1" hangingPunct="1">
        <a:lnSpc>
          <a:spcPct val="120000"/>
        </a:lnSpc>
        <a:spcBef>
          <a:spcPts val="0"/>
        </a:spcBef>
        <a:buFont typeface="Arial" panose="020B0604020202020204" pitchFamily="34" charset="0"/>
        <a:buNone/>
        <a:defRPr sz="1800" b="0" kern="1200" spc="-60" baseline="0">
          <a:ln>
            <a:solidFill>
              <a:schemeClr val="accent1">
                <a:alpha val="0"/>
              </a:schemeClr>
            </a:solidFill>
          </a:ln>
          <a:solidFill>
            <a:schemeClr val="bg1">
              <a:lumMod val="75000"/>
            </a:schemeClr>
          </a:solidFill>
          <a:latin typeface="나눔바른고딕 UltraLight" panose="020B0603020101020101" pitchFamily="50" charset="-127"/>
          <a:ea typeface="나눔바른고딕 UltraLight" panose="020B0603020101020101" pitchFamily="50" charset="-127"/>
          <a:cs typeface="+mn-cs"/>
        </a:defRPr>
      </a:lvl3pPr>
      <a:lvl4pPr marL="0" indent="0" algn="ctr" defTabSz="914400" rtl="0" eaLnBrk="1" latinLnBrk="1" hangingPunct="1">
        <a:lnSpc>
          <a:spcPct val="120000"/>
        </a:lnSpc>
        <a:spcBef>
          <a:spcPts val="0"/>
        </a:spcBef>
        <a:buFont typeface="Arial" panose="020B0604020202020204" pitchFamily="34" charset="0"/>
        <a:buNone/>
        <a:defRPr sz="1800" b="0" kern="1200" spc="-60" baseline="0">
          <a:ln>
            <a:solidFill>
              <a:schemeClr val="accent1">
                <a:alpha val="0"/>
              </a:schemeClr>
            </a:solidFill>
          </a:ln>
          <a:solidFill>
            <a:schemeClr val="bg1">
              <a:lumMod val="75000"/>
            </a:schemeClr>
          </a:solidFill>
          <a:latin typeface="나눔바른고딕 UltraLight" panose="020B0603020101020101" pitchFamily="50" charset="-127"/>
          <a:ea typeface="나눔바른고딕 UltraLight" panose="020B0603020101020101" pitchFamily="50" charset="-127"/>
          <a:cs typeface="+mn-cs"/>
        </a:defRPr>
      </a:lvl4pPr>
      <a:lvl5pPr marL="0" indent="0" algn="ctr" defTabSz="914400" rtl="0" eaLnBrk="1" latinLnBrk="1" hangingPunct="1">
        <a:lnSpc>
          <a:spcPct val="120000"/>
        </a:lnSpc>
        <a:spcBef>
          <a:spcPts val="0"/>
        </a:spcBef>
        <a:buFont typeface="Arial" panose="020B0604020202020204" pitchFamily="34" charset="0"/>
        <a:buNone/>
        <a:defRPr sz="1800" b="0" kern="1200" spc="-60" baseline="0">
          <a:ln>
            <a:solidFill>
              <a:schemeClr val="accent1">
                <a:alpha val="0"/>
              </a:schemeClr>
            </a:solidFill>
          </a:ln>
          <a:solidFill>
            <a:schemeClr val="bg1">
              <a:lumMod val="75000"/>
            </a:schemeClr>
          </a:solidFill>
          <a:latin typeface="나눔바른고딕 UltraLight" panose="020B0603020101020101" pitchFamily="50" charset="-127"/>
          <a:ea typeface="나눔바른고딕 UltraLight" panose="020B0603020101020101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orient="horz" pos="346" userDrawn="1">
          <p15:clr>
            <a:srgbClr val="F26B43"/>
          </p15:clr>
        </p15:guide>
        <p15:guide id="4" orient="horz" pos="3974" userDrawn="1">
          <p15:clr>
            <a:srgbClr val="F26B43"/>
          </p15:clr>
        </p15:guide>
        <p15:guide id="5" pos="211" userDrawn="1">
          <p15:clr>
            <a:srgbClr val="F26B43"/>
          </p15:clr>
        </p15:guide>
        <p15:guide id="6" pos="746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webp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5" Type="http://schemas.openxmlformats.org/officeDocument/2006/relationships/image" Target="../media/image50.png"/><Relationship Id="rId10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Relationship Id="rId9" Type="http://schemas.openxmlformats.org/officeDocument/2006/relationships/image" Target="../media/image64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webp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xmlns="" id="{27F3C7F5-7BCC-40E5-AF4B-C7C5208B1B3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b="1" dirty="0"/>
              <a:t>ON-</a:t>
            </a:r>
            <a:r>
              <a:rPr lang="en-US" altLang="ko-KR" b="1" dirty="0" err="1"/>
              <a:t>FFiCE</a:t>
            </a:r>
            <a:endParaRPr lang="ko-KR" altLang="en-US" b="1" dirty="0"/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xmlns="" id="{4C4AF24C-4776-4CB9-AE22-83FCFE54AE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93543" y="4242049"/>
            <a:ext cx="3204916" cy="1432610"/>
          </a:xfrm>
        </p:spPr>
        <p:txBody>
          <a:bodyPr/>
          <a:lstStyle/>
          <a:p>
            <a:r>
              <a:rPr lang="ko-KR" altLang="en-US" dirty="0"/>
              <a:t>배용우</a:t>
            </a:r>
            <a:endParaRPr lang="en-US" altLang="ko-KR" dirty="0"/>
          </a:p>
          <a:p>
            <a:r>
              <a:rPr lang="ko-KR" altLang="en-US" dirty="0" err="1"/>
              <a:t>신우람</a:t>
            </a:r>
            <a:endParaRPr lang="en-US" altLang="ko-KR" dirty="0"/>
          </a:p>
          <a:p>
            <a:r>
              <a:rPr lang="ko-KR" altLang="en-US" dirty="0" err="1"/>
              <a:t>고광훈</a:t>
            </a:r>
            <a:endParaRPr lang="en-US" altLang="ko-KR" dirty="0"/>
          </a:p>
          <a:p>
            <a:r>
              <a:rPr lang="ko-KR" altLang="en-US" dirty="0"/>
              <a:t>신동규</a:t>
            </a:r>
            <a:endParaRPr lang="en-US" altLang="ko-KR" dirty="0"/>
          </a:p>
          <a:p>
            <a:r>
              <a:rPr lang="ko-KR" altLang="en-US" dirty="0"/>
              <a:t>서성현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FCB5E869-526D-4FCC-9B7B-EC2A3F3131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ko-KR" altLang="en-US" dirty="0"/>
              <a:t>차 프로젝트 </a:t>
            </a:r>
            <a:r>
              <a:rPr lang="en-US" altLang="ko-KR" dirty="0"/>
              <a:t>PPT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775456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부제목 1">
            <a:extLst>
              <a:ext uri="{FF2B5EF4-FFF2-40B4-BE49-F238E27FC236}">
                <a16:creationId xmlns:a16="http://schemas.microsoft.com/office/drawing/2014/main" xmlns="" id="{B7355DF4-5775-4912-98C8-A843C2FD5F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65547" y="781542"/>
            <a:ext cx="6060903" cy="559528"/>
          </a:xfrm>
        </p:spPr>
        <p:txBody>
          <a:bodyPr/>
          <a:lstStyle/>
          <a:p>
            <a:r>
              <a:rPr lang="en-US" altLang="ko-KR" dirty="0"/>
              <a:t>TOOL</a:t>
            </a:r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1CBB3764-5B73-466E-AE02-DE7A043D6A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/>
              <a:t>프로젝트 사용 </a:t>
            </a:r>
            <a:r>
              <a:rPr lang="en-US" altLang="ko-KR" dirty="0"/>
              <a:t>TOOL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3C6198BF-43BF-41EA-837C-50B9AF96F37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639013" y="3429000"/>
            <a:ext cx="2913973" cy="2170837"/>
          </a:xfrm>
        </p:spPr>
        <p:txBody>
          <a:bodyPr/>
          <a:lstStyle/>
          <a:p>
            <a:r>
              <a:rPr lang="en-US" altLang="ko-KR" sz="28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OS</a:t>
            </a:r>
          </a:p>
          <a:p>
            <a:r>
              <a:rPr lang="en-US" altLang="ko-KR" sz="1600" dirty="0">
                <a:solidFill>
                  <a:schemeClr val="accent5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WINDOWS 10</a:t>
            </a:r>
          </a:p>
          <a:p>
            <a:endParaRPr lang="en-US" altLang="ko-KR" sz="16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en-US" altLang="ko-KR" sz="28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LANGUAGE</a:t>
            </a:r>
          </a:p>
          <a:p>
            <a:r>
              <a:rPr lang="en-US" altLang="ko-KR" sz="1600" dirty="0">
                <a:solidFill>
                  <a:schemeClr val="accent5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JAVA / JAVASCRIPT / CSS / HTML</a:t>
            </a:r>
          </a:p>
          <a:p>
            <a:endParaRPr lang="en-US" altLang="ko-KR" sz="16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en-US" altLang="ko-KR" sz="28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IDE</a:t>
            </a:r>
          </a:p>
          <a:p>
            <a:r>
              <a:rPr lang="en-US" altLang="ko-KR" sz="1600" dirty="0">
                <a:solidFill>
                  <a:schemeClr val="accent5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BACKEND – ECLIPSE</a:t>
            </a:r>
          </a:p>
          <a:p>
            <a:r>
              <a:rPr lang="en-US" altLang="ko-KR" sz="1600" dirty="0">
                <a:solidFill>
                  <a:schemeClr val="accent5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VIEW – VSCODE</a:t>
            </a:r>
          </a:p>
          <a:p>
            <a:endParaRPr lang="en-US" altLang="ko-KR" sz="1600" dirty="0">
              <a:solidFill>
                <a:schemeClr val="accent5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en-US" altLang="ko-KR" sz="28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ETC</a:t>
            </a:r>
          </a:p>
          <a:p>
            <a:r>
              <a:rPr lang="en-US" altLang="ko-KR" sz="1600" dirty="0">
                <a:solidFill>
                  <a:schemeClr val="accent5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DISCORD / </a:t>
            </a:r>
            <a:r>
              <a:rPr lang="en-US" altLang="ko-KR" sz="1600" dirty="0" err="1">
                <a:solidFill>
                  <a:schemeClr val="accent5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SourceTREE</a:t>
            </a:r>
            <a:endParaRPr lang="en-US" altLang="ko-KR" sz="1600" dirty="0">
              <a:solidFill>
                <a:schemeClr val="accent5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endParaRPr lang="en-US" altLang="ko-KR" sz="1600" dirty="0">
              <a:solidFill>
                <a:schemeClr val="accent5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endParaRPr lang="en-US" altLang="ko-KR" sz="1600" dirty="0">
              <a:solidFill>
                <a:schemeClr val="accent5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endParaRPr lang="en-US" altLang="ko-KR" sz="1600" dirty="0">
              <a:solidFill>
                <a:schemeClr val="accent5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endParaRPr lang="en-US" altLang="ko-KR" sz="16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endParaRPr lang="en-US" altLang="ko-KR" sz="16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endParaRPr lang="en-US" altLang="ko-KR" sz="16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252853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타원 7">
            <a:extLst>
              <a:ext uri="{FF2B5EF4-FFF2-40B4-BE49-F238E27FC236}">
                <a16:creationId xmlns:a16="http://schemas.microsoft.com/office/drawing/2014/main" xmlns="" id="{957609B2-61AC-461C-B9A9-0FB427F7A978}"/>
              </a:ext>
            </a:extLst>
          </p:cNvPr>
          <p:cNvSpPr/>
          <p:nvPr/>
        </p:nvSpPr>
        <p:spPr>
          <a:xfrm rot="5400000">
            <a:off x="1618895" y="-1106866"/>
            <a:ext cx="9071733" cy="9071733"/>
          </a:xfrm>
          <a:prstGeom prst="ellipse">
            <a:avLst/>
          </a:prstGeom>
          <a:solidFill>
            <a:schemeClr val="tx1">
              <a:lumMod val="95000"/>
              <a:lumOff val="5000"/>
              <a:alpha val="10000"/>
            </a:schemeClr>
          </a:solidFill>
          <a:ln w="9525" cap="rnd">
            <a:noFill/>
            <a:round/>
            <a:headEnd type="diamond" w="lg" len="lg"/>
            <a:tailEnd type="diamond" w="lg" len="lg"/>
          </a:ln>
          <a:scene3d>
            <a:camera prst="orthographicFront"/>
            <a:lightRig rig="threePt" dir="t"/>
          </a:scene3d>
          <a:sp3d extrusionH="76200" prstMaterial="dkEdge">
            <a:bevelT w="952500" h="190500" prst="softRound"/>
            <a:extrusionClr>
              <a:schemeClr val="tx1">
                <a:lumMod val="85000"/>
                <a:lumOff val="15000"/>
              </a:schemeClr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xmlns="" id="{F24470E2-96DF-4907-A3B8-EE73C52A04D2}"/>
              </a:ext>
            </a:extLst>
          </p:cNvPr>
          <p:cNvSpPr/>
          <p:nvPr/>
        </p:nvSpPr>
        <p:spPr>
          <a:xfrm>
            <a:off x="-544962" y="-3211962"/>
            <a:ext cx="13281925" cy="13281925"/>
          </a:xfrm>
          <a:prstGeom prst="ellipse">
            <a:avLst/>
          </a:prstGeom>
          <a:solidFill>
            <a:schemeClr val="tx1">
              <a:lumMod val="95000"/>
              <a:lumOff val="5000"/>
              <a:alpha val="10000"/>
            </a:schemeClr>
          </a:solidFill>
          <a:ln w="9525" cap="rnd">
            <a:noFill/>
            <a:round/>
            <a:headEnd type="diamond" w="lg" len="lg"/>
            <a:tailEnd type="diamond" w="lg" len="lg"/>
          </a:ln>
          <a:scene3d>
            <a:camera prst="orthographicFront"/>
            <a:lightRig rig="threePt" dir="t"/>
          </a:scene3d>
          <a:sp3d extrusionH="76200" prstMaterial="dkEdge">
            <a:bevelT w="952500" h="190500" prst="softRound"/>
            <a:extrusionClr>
              <a:schemeClr val="tx1">
                <a:lumMod val="85000"/>
                <a:lumOff val="15000"/>
              </a:schemeClr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xmlns="" id="{1E7EF3CF-B042-4C59-A5E4-758DA6D65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40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작업 분배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xmlns="" id="{BEF745CB-5445-4E7F-B7A7-7BBE3E73C3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scene3d>
              <a:camera prst="orthographicFront"/>
              <a:lightRig rig="threePt" dir="t"/>
            </a:scene3d>
            <a:sp3d prstMaterial="matte"/>
          </a:bodyPr>
          <a:lstStyle/>
          <a:p>
            <a:pPr algn="dist"/>
            <a:r>
              <a:rPr lang="ko-KR" altLang="en-US" sz="1050" dirty="0">
                <a:ln w="3175"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프로젝트는 이렇게 분배됐습니다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73442406-0E53-41C4-B923-E501E27663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작업 분배</a:t>
            </a:r>
            <a:endParaRPr lang="en-US" altLang="ko-KR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xmlns="" id="{0760B46B-F525-4AD1-983A-FB3EF7358D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21276" y="5177659"/>
            <a:ext cx="5763477" cy="1086015"/>
          </a:xfrm>
        </p:spPr>
        <p:txBody>
          <a:bodyPr>
            <a:normAutofit/>
          </a:bodyPr>
          <a:lstStyle/>
          <a:p>
            <a:r>
              <a:rPr lang="ko-KR" altLang="en-US" sz="20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훌륭한 팀워크는 인원 분배에서 나옵니다</a:t>
            </a:r>
            <a:endParaRPr lang="en-US" altLang="ko-KR" sz="20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xmlns="" id="{7283C09B-02EE-4FA6-A1BC-22ABA8C872A6}"/>
              </a:ext>
            </a:extLst>
          </p:cNvPr>
          <p:cNvCxnSpPr/>
          <p:nvPr/>
        </p:nvCxnSpPr>
        <p:spPr>
          <a:xfrm>
            <a:off x="4966407" y="5141519"/>
            <a:ext cx="2287505" cy="0"/>
          </a:xfrm>
          <a:prstGeom prst="line">
            <a:avLst/>
          </a:prstGeom>
          <a:ln w="508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xmlns="" id="{33A2133E-2116-4FD4-8D38-564DBEC4EE87}"/>
              </a:ext>
            </a:extLst>
          </p:cNvPr>
          <p:cNvCxnSpPr/>
          <p:nvPr/>
        </p:nvCxnSpPr>
        <p:spPr>
          <a:xfrm>
            <a:off x="4966407" y="1765395"/>
            <a:ext cx="2287505" cy="0"/>
          </a:xfrm>
          <a:prstGeom prst="line">
            <a:avLst/>
          </a:prstGeom>
          <a:ln w="508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1CBCB7C1-F45A-4380-AF78-DAC4A6B8F6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5487" y="1967288"/>
            <a:ext cx="2981024" cy="2981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030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xmlns="" id="{4D6AF29D-9373-43C4-836D-540286E05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1826" y="1080343"/>
            <a:ext cx="4821239" cy="567808"/>
          </a:xfrm>
        </p:spPr>
        <p:txBody>
          <a:bodyPr/>
          <a:lstStyle/>
          <a:p>
            <a:r>
              <a:rPr lang="ko-KR" altLang="en-US" sz="2800" b="1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작업자 배치</a:t>
            </a:r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xmlns="" id="{FBA38080-9E63-4BA7-9BC3-6C08C1D188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1828" y="692083"/>
            <a:ext cx="3322638" cy="380641"/>
          </a:xfrm>
        </p:spPr>
        <p:txBody>
          <a:bodyPr/>
          <a:lstStyle/>
          <a:p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작업 분배</a:t>
            </a:r>
            <a:endParaRPr lang="en-US" altLang="ko-KR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81E43095-A669-4F18-84B0-FFF0D4639F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작업 분배</a:t>
            </a:r>
            <a:endParaRPr lang="en-US" altLang="ko-KR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F1264758-7AB0-4D41-9FA2-D9F354E89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36136" y="6884335"/>
            <a:ext cx="290134" cy="204912"/>
          </a:xfrm>
        </p:spPr>
        <p:txBody>
          <a:bodyPr/>
          <a:lstStyle/>
          <a:p>
            <a:fld id="{15812C5A-9CF7-4A8D-A41D-9E74470054A5}" type="slidenum">
              <a:rPr lang="ko-KR" altLang="en-US" smtClean="0"/>
              <a:pPr/>
              <a:t>12</a:t>
            </a:fld>
            <a:endParaRPr lang="ko-KR" altLang="en-US" dirty="0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xmlns="" id="{1141F6E2-3C0D-4B7A-96B6-2E9F767BE87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7788" y="1752970"/>
            <a:ext cx="4483130" cy="2958340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작업에 들어가기 전</a:t>
            </a:r>
            <a:endParaRPr lang="en-US" altLang="ko-KR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endParaRPr lang="en-US" altLang="ko-KR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누가 어떤 부분을 맡을 것인지</a:t>
            </a:r>
            <a:endParaRPr lang="en-US" altLang="ko-KR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어떤 형태로 개발하기 원하는지</a:t>
            </a:r>
            <a:r>
              <a:rPr lang="en-US" altLang="ko-KR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작은 회의를 가졌습니다</a:t>
            </a:r>
            <a:r>
              <a:rPr lang="en-US" altLang="ko-KR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</a:p>
          <a:p>
            <a:endParaRPr lang="en-US" altLang="ko-KR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각자 추가하고 싶은 부분과 기능을 하나 둘 이야기하였고</a:t>
            </a:r>
            <a:endParaRPr lang="en-US" altLang="ko-KR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그 의견에 따라 작업자를 배치하였습니다</a:t>
            </a:r>
            <a:r>
              <a:rPr lang="en-US" altLang="ko-KR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B4BB1BCC-BE89-4B94-8231-6087A1B93B4F}"/>
              </a:ext>
            </a:extLst>
          </p:cNvPr>
          <p:cNvSpPr/>
          <p:nvPr/>
        </p:nvSpPr>
        <p:spPr>
          <a:xfrm>
            <a:off x="7555774" y="4523052"/>
            <a:ext cx="4107308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DB</a:t>
            </a:r>
            <a:r>
              <a:rPr lang="ko-KR" altLang="en-US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설치부터 고생했던 탓일까요</a:t>
            </a:r>
            <a:r>
              <a:rPr lang="en-US" altLang="ko-KR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</a:p>
          <a:p>
            <a:endParaRPr lang="en-US" altLang="ko-KR" sz="1400" spc="-6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ko-KR" altLang="en-US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파트를 나누는 부분에서는</a:t>
            </a:r>
            <a:endParaRPr lang="en-US" altLang="ko-KR" sz="1400" spc="-6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ko-KR" altLang="en-US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운이 좋게도 모두 다른 부분을 희망하였고</a:t>
            </a:r>
            <a:endParaRPr lang="en-US" altLang="ko-KR" sz="1400" spc="-6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ko-KR" altLang="en-US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순조롭게 작업분배를 완료했습니다</a:t>
            </a:r>
            <a:r>
              <a:rPr lang="en-US" altLang="ko-KR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</a:p>
          <a:p>
            <a:endParaRPr lang="en-US" altLang="ko-KR" sz="1400" spc="-6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ko-KR" altLang="en-US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혹시 서로에게 부족한 부분이 있다면</a:t>
            </a:r>
            <a:endParaRPr lang="en-US" altLang="ko-KR" sz="1400" spc="-6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ko-KR" altLang="en-US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언제든지 협업하기로 했습니다</a:t>
            </a:r>
            <a:r>
              <a:rPr lang="en-US" altLang="ko-KR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xmlns="" id="{1F8D013D-369A-4010-86B9-73478C1393F2}"/>
              </a:ext>
            </a:extLst>
          </p:cNvPr>
          <p:cNvCxnSpPr>
            <a:cxnSpLocks/>
          </p:cNvCxnSpPr>
          <p:nvPr/>
        </p:nvCxnSpPr>
        <p:spPr>
          <a:xfrm>
            <a:off x="7650989" y="4411709"/>
            <a:ext cx="3199693" cy="0"/>
          </a:xfrm>
          <a:prstGeom prst="line">
            <a:avLst/>
          </a:prstGeom>
          <a:ln w="508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0766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부제목 1">
            <a:extLst>
              <a:ext uri="{FF2B5EF4-FFF2-40B4-BE49-F238E27FC236}">
                <a16:creationId xmlns:a16="http://schemas.microsoft.com/office/drawing/2014/main" xmlns="" id="{B7355DF4-5775-4912-98C8-A843C2FD5F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65547" y="781542"/>
            <a:ext cx="6060903" cy="559528"/>
          </a:xfrm>
        </p:spPr>
        <p:txBody>
          <a:bodyPr/>
          <a:lstStyle/>
          <a:p>
            <a:r>
              <a:rPr lang="ko-KR" altLang="en-US" dirty="0"/>
              <a:t>기능담당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1CBB3764-5B73-466E-AE02-DE7A043D6A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/>
              <a:t>각 기능별 담당자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3C6198BF-43BF-41EA-837C-50B9AF96F37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639013" y="3656834"/>
            <a:ext cx="2913973" cy="1035423"/>
          </a:xfrm>
        </p:spPr>
        <p:txBody>
          <a:bodyPr/>
          <a:lstStyle/>
          <a:p>
            <a:r>
              <a:rPr lang="ko-KR" altLang="en-US" sz="20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부서별 라운지</a:t>
            </a:r>
            <a:endParaRPr lang="en-US" altLang="ko-KR" sz="20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ko-KR" altLang="en-US" sz="1200" dirty="0">
                <a:solidFill>
                  <a:schemeClr val="accent5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신동규</a:t>
            </a:r>
            <a:endParaRPr lang="en-US" altLang="ko-KR" sz="1200" dirty="0">
              <a:solidFill>
                <a:schemeClr val="accent5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endParaRPr lang="en-US" altLang="ko-KR" sz="12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ko-KR" altLang="en-US" sz="20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개인 오피스 </a:t>
            </a:r>
            <a:r>
              <a:rPr lang="en-US" altLang="ko-KR" sz="20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/ VIEW</a:t>
            </a:r>
          </a:p>
          <a:p>
            <a:r>
              <a:rPr lang="ko-KR" altLang="en-US" sz="1200" dirty="0" err="1">
                <a:solidFill>
                  <a:schemeClr val="accent5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고광훈</a:t>
            </a:r>
            <a:endParaRPr lang="en-US" altLang="ko-KR" sz="12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endParaRPr lang="en-US" altLang="ko-KR" sz="20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ko-KR" altLang="en-US" sz="20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회원 관리</a:t>
            </a:r>
            <a:endParaRPr lang="en-US" altLang="ko-KR" sz="20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ko-KR" altLang="en-US" sz="1200" dirty="0" err="1">
                <a:solidFill>
                  <a:schemeClr val="accent5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신우람</a:t>
            </a:r>
            <a:endParaRPr lang="en-US" altLang="ko-KR" sz="1200" dirty="0">
              <a:solidFill>
                <a:schemeClr val="accent5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endParaRPr lang="en-US" altLang="ko-KR" sz="1200" dirty="0">
              <a:solidFill>
                <a:schemeClr val="accent5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ko-KR" altLang="en-US" sz="2000" dirty="0" err="1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생일자</a:t>
            </a:r>
            <a:r>
              <a:rPr lang="ko-KR" altLang="en-US" sz="20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관련 </a:t>
            </a:r>
            <a:r>
              <a:rPr lang="en-US" altLang="ko-KR" sz="20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/ VIEW</a:t>
            </a:r>
          </a:p>
          <a:p>
            <a:r>
              <a:rPr lang="ko-KR" altLang="en-US" sz="1200" dirty="0">
                <a:solidFill>
                  <a:schemeClr val="accent5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서성현</a:t>
            </a:r>
            <a:endParaRPr lang="en-US" altLang="ko-KR" sz="1200" dirty="0">
              <a:solidFill>
                <a:schemeClr val="accent5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endParaRPr lang="en-US" altLang="ko-KR" sz="1200" dirty="0">
              <a:solidFill>
                <a:schemeClr val="accent5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ko-KR" altLang="en-US" sz="20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회사 로비</a:t>
            </a:r>
            <a:endParaRPr lang="en-US" altLang="ko-KR" sz="20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ko-KR" altLang="en-US" sz="1200" dirty="0">
                <a:solidFill>
                  <a:schemeClr val="accent5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배용우</a:t>
            </a:r>
            <a:endParaRPr lang="en-US" altLang="ko-KR" sz="1200" dirty="0">
              <a:solidFill>
                <a:schemeClr val="accent5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endParaRPr lang="en-US" altLang="ko-KR" sz="1600" dirty="0">
              <a:solidFill>
                <a:schemeClr val="accent5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endParaRPr lang="en-US" altLang="ko-KR" sz="1600" dirty="0">
              <a:solidFill>
                <a:schemeClr val="accent5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endParaRPr lang="en-US" altLang="ko-KR" sz="16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endParaRPr lang="en-US" altLang="ko-KR" sz="16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endParaRPr lang="en-US" altLang="ko-KR" sz="16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12830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타원 7">
            <a:extLst>
              <a:ext uri="{FF2B5EF4-FFF2-40B4-BE49-F238E27FC236}">
                <a16:creationId xmlns:a16="http://schemas.microsoft.com/office/drawing/2014/main" xmlns="" id="{957609B2-61AC-461C-B9A9-0FB427F7A978}"/>
              </a:ext>
            </a:extLst>
          </p:cNvPr>
          <p:cNvSpPr/>
          <p:nvPr/>
        </p:nvSpPr>
        <p:spPr>
          <a:xfrm rot="5400000">
            <a:off x="1618895" y="-1106866"/>
            <a:ext cx="9071733" cy="9071733"/>
          </a:xfrm>
          <a:prstGeom prst="ellipse">
            <a:avLst/>
          </a:prstGeom>
          <a:solidFill>
            <a:schemeClr val="tx1">
              <a:lumMod val="95000"/>
              <a:lumOff val="5000"/>
              <a:alpha val="10000"/>
            </a:schemeClr>
          </a:solidFill>
          <a:ln w="9525" cap="rnd">
            <a:noFill/>
            <a:round/>
            <a:headEnd type="diamond" w="lg" len="lg"/>
            <a:tailEnd type="diamond" w="lg" len="lg"/>
          </a:ln>
          <a:scene3d>
            <a:camera prst="orthographicFront"/>
            <a:lightRig rig="threePt" dir="t"/>
          </a:scene3d>
          <a:sp3d extrusionH="76200" prstMaterial="dkEdge">
            <a:bevelT w="952500" h="190500" prst="softRound"/>
            <a:extrusionClr>
              <a:schemeClr val="tx1">
                <a:lumMod val="85000"/>
                <a:lumOff val="15000"/>
              </a:schemeClr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xmlns="" id="{F24470E2-96DF-4907-A3B8-EE73C52A04D2}"/>
              </a:ext>
            </a:extLst>
          </p:cNvPr>
          <p:cNvSpPr/>
          <p:nvPr/>
        </p:nvSpPr>
        <p:spPr>
          <a:xfrm>
            <a:off x="-544962" y="-3211962"/>
            <a:ext cx="13281925" cy="13281925"/>
          </a:xfrm>
          <a:prstGeom prst="ellipse">
            <a:avLst/>
          </a:prstGeom>
          <a:solidFill>
            <a:schemeClr val="tx1">
              <a:lumMod val="95000"/>
              <a:lumOff val="5000"/>
              <a:alpha val="10000"/>
            </a:schemeClr>
          </a:solidFill>
          <a:ln w="9525" cap="rnd">
            <a:noFill/>
            <a:round/>
            <a:headEnd type="diamond" w="lg" len="lg"/>
            <a:tailEnd type="diamond" w="lg" len="lg"/>
          </a:ln>
          <a:scene3d>
            <a:camera prst="orthographicFront"/>
            <a:lightRig rig="threePt" dir="t"/>
          </a:scene3d>
          <a:sp3d extrusionH="76200" prstMaterial="dkEdge">
            <a:bevelT w="952500" h="190500" prst="softRound"/>
            <a:extrusionClr>
              <a:schemeClr val="tx1">
                <a:lumMod val="85000"/>
                <a:lumOff val="15000"/>
              </a:schemeClr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xmlns="" id="{1E7EF3CF-B042-4C59-A5E4-758DA6D65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40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작 업 일 정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xmlns="" id="{BEF745CB-5445-4E7F-B7A7-7BBE3E73C3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scene3d>
              <a:camera prst="orthographicFront"/>
              <a:lightRig rig="threePt" dir="t"/>
            </a:scene3d>
            <a:sp3d prstMaterial="matte"/>
          </a:bodyPr>
          <a:lstStyle/>
          <a:p>
            <a:pPr algn="dist"/>
            <a:r>
              <a:rPr lang="ko-KR" altLang="en-US" sz="1050" dirty="0">
                <a:ln w="3175"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작업은 이렇게 진행됐습니다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73442406-0E53-41C4-B923-E501E27663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작업 일정</a:t>
            </a:r>
            <a:endParaRPr lang="en-US" altLang="ko-KR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xmlns="" id="{0760B46B-F525-4AD1-983A-FB3EF7358D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21276" y="5177659"/>
            <a:ext cx="5763477" cy="1086015"/>
          </a:xfrm>
        </p:spPr>
        <p:txBody>
          <a:bodyPr>
            <a:normAutofit/>
          </a:bodyPr>
          <a:lstStyle/>
          <a:p>
            <a:r>
              <a:rPr lang="ko-KR" altLang="en-US" sz="20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작업시에는 겹치는 부분이 없도록 꼭 의사소통을 합시다</a:t>
            </a:r>
            <a:endParaRPr lang="en-US" altLang="ko-KR" sz="20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xmlns="" id="{7283C09B-02EE-4FA6-A1BC-22ABA8C872A6}"/>
              </a:ext>
            </a:extLst>
          </p:cNvPr>
          <p:cNvCxnSpPr/>
          <p:nvPr/>
        </p:nvCxnSpPr>
        <p:spPr>
          <a:xfrm>
            <a:off x="4966407" y="5141519"/>
            <a:ext cx="2287505" cy="0"/>
          </a:xfrm>
          <a:prstGeom prst="line">
            <a:avLst/>
          </a:prstGeom>
          <a:ln w="508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xmlns="" id="{33A2133E-2116-4FD4-8D38-564DBEC4EE87}"/>
              </a:ext>
            </a:extLst>
          </p:cNvPr>
          <p:cNvCxnSpPr/>
          <p:nvPr/>
        </p:nvCxnSpPr>
        <p:spPr>
          <a:xfrm>
            <a:off x="4966407" y="1765395"/>
            <a:ext cx="2287505" cy="0"/>
          </a:xfrm>
          <a:prstGeom prst="line">
            <a:avLst/>
          </a:prstGeom>
          <a:ln w="508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>
            <a:extLst>
              <a:ext uri="{FF2B5EF4-FFF2-40B4-BE49-F238E27FC236}">
                <a16:creationId xmlns:a16="http://schemas.microsoft.com/office/drawing/2014/main" xmlns="" id="{003CAACB-7DC0-4F70-B6C7-503CC41140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747" y="1881699"/>
            <a:ext cx="4842028" cy="3117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054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xmlns="" id="{4D6AF29D-9373-43C4-836D-540286E05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1826" y="1080343"/>
            <a:ext cx="4821239" cy="567808"/>
          </a:xfrm>
        </p:spPr>
        <p:txBody>
          <a:bodyPr/>
          <a:lstStyle/>
          <a:p>
            <a:r>
              <a:rPr lang="ko-KR" altLang="en-US" sz="2800" b="1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프로젝트의 핵심</a:t>
            </a:r>
            <a:r>
              <a:rPr lang="en-US" altLang="ko-KR" sz="2800" b="1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</a:t>
            </a:r>
            <a:r>
              <a:rPr lang="ko-KR" altLang="en-US" sz="2800" b="1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코딩의 시작</a:t>
            </a:r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xmlns="" id="{FBA38080-9E63-4BA7-9BC3-6C08C1D188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1828" y="692083"/>
            <a:ext cx="3322638" cy="380641"/>
          </a:xfrm>
        </p:spPr>
        <p:txBody>
          <a:bodyPr/>
          <a:lstStyle/>
          <a:p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작업 일정</a:t>
            </a:r>
            <a:endParaRPr lang="en-US" altLang="ko-KR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81E43095-A669-4F18-84B0-FFF0D4639F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작업 일정</a:t>
            </a:r>
            <a:endParaRPr lang="en-US" altLang="ko-KR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F1264758-7AB0-4D41-9FA2-D9F354E89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36136" y="6884335"/>
            <a:ext cx="290134" cy="204912"/>
          </a:xfrm>
        </p:spPr>
        <p:txBody>
          <a:bodyPr/>
          <a:lstStyle/>
          <a:p>
            <a:fld id="{15812C5A-9CF7-4A8D-A41D-9E74470054A5}" type="slidenum">
              <a:rPr lang="ko-KR" altLang="en-US" smtClean="0"/>
              <a:pPr/>
              <a:t>15</a:t>
            </a:fld>
            <a:endParaRPr lang="ko-KR" altLang="en-US" dirty="0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xmlns="" id="{1141F6E2-3C0D-4B7A-96B6-2E9F767BE87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7788" y="1997793"/>
            <a:ext cx="4483130" cy="2958340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프로젝트 기간은 약 </a:t>
            </a:r>
            <a:r>
              <a:rPr lang="en-US" altLang="ko-KR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3</a:t>
            </a:r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주</a:t>
            </a:r>
            <a:endParaRPr lang="en-US" altLang="ko-KR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endParaRPr lang="en-US" altLang="ko-KR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우리는 그 안에 많은 것을 이루어야 했습니다</a:t>
            </a:r>
            <a:r>
              <a:rPr lang="en-US" altLang="ko-KR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</a:p>
          <a:p>
            <a:endParaRPr lang="en-US" altLang="ko-KR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수업과 병행해서 진행된 프로젝트이기때문에</a:t>
            </a:r>
            <a:endParaRPr lang="en-US" altLang="ko-KR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수업을 복습하는 내용도 있었지만</a:t>
            </a:r>
            <a:endParaRPr lang="en-US" altLang="ko-KR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endParaRPr lang="en-US" altLang="ko-KR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우리가 원하는 기능 중에는 배우지 않았던 부분도 있기 때문에</a:t>
            </a:r>
            <a:endParaRPr lang="en-US" altLang="ko-KR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인터넷을 검색해 사용법을 알아내야 하는 경우도 많았는데요</a:t>
            </a:r>
            <a:endParaRPr lang="en-US" altLang="ko-KR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endParaRPr lang="en-US" altLang="ko-KR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우선은 </a:t>
            </a:r>
            <a:r>
              <a:rPr lang="en-US" altLang="ko-KR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9</a:t>
            </a:r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월 </a:t>
            </a:r>
            <a:r>
              <a:rPr lang="en-US" altLang="ko-KR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26</a:t>
            </a:r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일까지 각자 기초적인 로직을 제작했습니다</a:t>
            </a:r>
            <a:r>
              <a:rPr lang="en-US" altLang="ko-KR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</a:p>
          <a:p>
            <a:endParaRPr lang="en-US" altLang="ko-KR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B4BB1BCC-BE89-4B94-8231-6087A1B93B4F}"/>
              </a:ext>
            </a:extLst>
          </p:cNvPr>
          <p:cNvSpPr/>
          <p:nvPr/>
        </p:nvSpPr>
        <p:spPr>
          <a:xfrm>
            <a:off x="7555774" y="4523052"/>
            <a:ext cx="4107308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기본적인 기능인 </a:t>
            </a:r>
            <a:r>
              <a:rPr lang="en-US" altLang="ko-KR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CRUD</a:t>
            </a:r>
            <a:r>
              <a:rPr lang="ko-KR" altLang="en-US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는</a:t>
            </a:r>
            <a:endParaRPr lang="en-US" altLang="ko-KR" sz="1400" spc="-6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ko-KR" altLang="en-US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배웠던걸 복습하는 마음으로</a:t>
            </a:r>
            <a:r>
              <a:rPr lang="en-US" altLang="ko-KR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lang="ko-KR" altLang="en-US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진행되었습니다</a:t>
            </a:r>
            <a:r>
              <a:rPr lang="en-US" altLang="ko-KR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</a:p>
          <a:p>
            <a:endParaRPr lang="en-US" altLang="ko-KR" sz="1400" spc="-6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ko-KR" altLang="en-US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하지만 </a:t>
            </a:r>
            <a:r>
              <a:rPr lang="en-US" altLang="ko-KR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DB</a:t>
            </a:r>
            <a:r>
              <a:rPr lang="ko-KR" altLang="en-US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관리가 복잡하고 까다롭다는 것을</a:t>
            </a:r>
            <a:endParaRPr lang="en-US" altLang="ko-KR" sz="1400" spc="-6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ko-KR" altLang="en-US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피부로 느끼는 시간이었습니다</a:t>
            </a:r>
            <a:r>
              <a:rPr lang="en-US" altLang="ko-KR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</a:p>
          <a:p>
            <a:endParaRPr lang="en-US" altLang="ko-KR" sz="1400" spc="-6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ko-KR" altLang="en-US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기능이 추가됨에 따라 </a:t>
            </a:r>
            <a:r>
              <a:rPr lang="en-US" altLang="ko-KR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DB</a:t>
            </a:r>
            <a:r>
              <a:rPr lang="ko-KR" altLang="en-US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는 복잡해지고</a:t>
            </a:r>
            <a:endParaRPr lang="en-US" altLang="ko-KR" sz="1400" spc="-6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ko-KR" altLang="en-US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첫 형태에서 변형되자 꼬여 가기 시작했습니다</a:t>
            </a:r>
            <a:r>
              <a:rPr lang="en-US" altLang="ko-KR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xmlns="" id="{1F8D013D-369A-4010-86B9-73478C1393F2}"/>
              </a:ext>
            </a:extLst>
          </p:cNvPr>
          <p:cNvCxnSpPr>
            <a:cxnSpLocks/>
          </p:cNvCxnSpPr>
          <p:nvPr/>
        </p:nvCxnSpPr>
        <p:spPr>
          <a:xfrm>
            <a:off x="7650989" y="4411709"/>
            <a:ext cx="3199693" cy="0"/>
          </a:xfrm>
          <a:prstGeom prst="line">
            <a:avLst/>
          </a:prstGeom>
          <a:ln w="508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89334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부제목 1">
            <a:extLst>
              <a:ext uri="{FF2B5EF4-FFF2-40B4-BE49-F238E27FC236}">
                <a16:creationId xmlns:a16="http://schemas.microsoft.com/office/drawing/2014/main" xmlns="" id="{B7355DF4-5775-4912-98C8-A843C2FD5F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65547" y="781542"/>
            <a:ext cx="6060903" cy="559528"/>
          </a:xfrm>
        </p:spPr>
        <p:txBody>
          <a:bodyPr/>
          <a:lstStyle/>
          <a:p>
            <a:r>
              <a:rPr lang="ko-KR" altLang="en-US" dirty="0"/>
              <a:t>작업 </a:t>
            </a:r>
            <a:r>
              <a:rPr lang="en-US" altLang="ko-KR" dirty="0"/>
              <a:t>PIPE-LINE</a:t>
            </a:r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1CBB3764-5B73-466E-AE02-DE7A043D6A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/>
              <a:t>작업 일정 파이프라인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692CFCD0-86BF-4F36-B52C-C4816BE0FD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841" y="1821887"/>
            <a:ext cx="10268318" cy="321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4397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타원 7">
            <a:extLst>
              <a:ext uri="{FF2B5EF4-FFF2-40B4-BE49-F238E27FC236}">
                <a16:creationId xmlns:a16="http://schemas.microsoft.com/office/drawing/2014/main" xmlns="" id="{957609B2-61AC-461C-B9A9-0FB427F7A978}"/>
              </a:ext>
            </a:extLst>
          </p:cNvPr>
          <p:cNvSpPr/>
          <p:nvPr/>
        </p:nvSpPr>
        <p:spPr>
          <a:xfrm rot="5400000">
            <a:off x="1618895" y="-1106866"/>
            <a:ext cx="9071733" cy="9071733"/>
          </a:xfrm>
          <a:prstGeom prst="ellipse">
            <a:avLst/>
          </a:prstGeom>
          <a:solidFill>
            <a:schemeClr val="tx1">
              <a:lumMod val="95000"/>
              <a:lumOff val="5000"/>
              <a:alpha val="10000"/>
            </a:schemeClr>
          </a:solidFill>
          <a:ln w="9525" cap="rnd">
            <a:noFill/>
            <a:round/>
            <a:headEnd type="diamond" w="lg" len="lg"/>
            <a:tailEnd type="diamond" w="lg" len="lg"/>
          </a:ln>
          <a:scene3d>
            <a:camera prst="orthographicFront"/>
            <a:lightRig rig="threePt" dir="t"/>
          </a:scene3d>
          <a:sp3d extrusionH="76200" prstMaterial="dkEdge">
            <a:bevelT w="952500" h="190500" prst="softRound"/>
            <a:extrusionClr>
              <a:schemeClr val="tx1">
                <a:lumMod val="85000"/>
                <a:lumOff val="15000"/>
              </a:schemeClr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xmlns="" id="{F24470E2-96DF-4907-A3B8-EE73C52A04D2}"/>
              </a:ext>
            </a:extLst>
          </p:cNvPr>
          <p:cNvSpPr/>
          <p:nvPr/>
        </p:nvSpPr>
        <p:spPr>
          <a:xfrm>
            <a:off x="-544962" y="-3211962"/>
            <a:ext cx="13281925" cy="13281925"/>
          </a:xfrm>
          <a:prstGeom prst="ellipse">
            <a:avLst/>
          </a:prstGeom>
          <a:solidFill>
            <a:schemeClr val="tx1">
              <a:lumMod val="95000"/>
              <a:lumOff val="5000"/>
              <a:alpha val="10000"/>
            </a:schemeClr>
          </a:solidFill>
          <a:ln w="9525" cap="rnd">
            <a:noFill/>
            <a:round/>
            <a:headEnd type="diamond" w="lg" len="lg"/>
            <a:tailEnd type="diamond" w="lg" len="lg"/>
          </a:ln>
          <a:scene3d>
            <a:camera prst="orthographicFront"/>
            <a:lightRig rig="threePt" dir="t"/>
          </a:scene3d>
          <a:sp3d extrusionH="76200" prstMaterial="dkEdge">
            <a:bevelT w="952500" h="190500" prst="softRound"/>
            <a:extrusionClr>
              <a:schemeClr val="tx1">
                <a:lumMod val="85000"/>
                <a:lumOff val="15000"/>
              </a:schemeClr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xmlns="" id="{1E7EF3CF-B042-4C59-A5E4-758DA6D65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0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DB </a:t>
            </a:r>
            <a:r>
              <a:rPr lang="ko-KR" altLang="en-US" sz="40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구축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xmlns="" id="{BEF745CB-5445-4E7F-B7A7-7BBE3E73C3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scene3d>
              <a:camera prst="orthographicFront"/>
              <a:lightRig rig="threePt" dir="t"/>
            </a:scene3d>
            <a:sp3d prstMaterial="matte"/>
          </a:bodyPr>
          <a:lstStyle/>
          <a:p>
            <a:pPr algn="dist"/>
            <a:r>
              <a:rPr lang="en-US" altLang="ko-KR" sz="1050" dirty="0">
                <a:ln w="3175"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DB</a:t>
            </a:r>
            <a:r>
              <a:rPr lang="ko-KR" altLang="en-US" sz="1050" dirty="0">
                <a:ln w="3175"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는 이렇게 구성되어 있습니다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73442406-0E53-41C4-B923-E501E27663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5. DB </a:t>
            </a:r>
            <a:r>
              <a:rPr lang="ko-KR" altLang="en-US" dirty="0"/>
              <a:t>구축</a:t>
            </a:r>
            <a:endParaRPr lang="en-US" altLang="ko-KR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xmlns="" id="{0760B46B-F525-4AD1-983A-FB3EF7358D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21276" y="5177659"/>
            <a:ext cx="5763477" cy="1086015"/>
          </a:xfrm>
        </p:spPr>
        <p:txBody>
          <a:bodyPr>
            <a:normAutofit/>
          </a:bodyPr>
          <a:lstStyle/>
          <a:p>
            <a:r>
              <a:rPr lang="en-US" altLang="ko-KR" sz="20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DB</a:t>
            </a:r>
            <a:r>
              <a:rPr lang="ko-KR" altLang="en-US" sz="20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를 잘 관리해야 프로젝트가 편안합니다</a:t>
            </a:r>
            <a:endParaRPr lang="en-US" altLang="ko-KR" sz="20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xmlns="" id="{7283C09B-02EE-4FA6-A1BC-22ABA8C872A6}"/>
              </a:ext>
            </a:extLst>
          </p:cNvPr>
          <p:cNvCxnSpPr/>
          <p:nvPr/>
        </p:nvCxnSpPr>
        <p:spPr>
          <a:xfrm>
            <a:off x="4966407" y="5141519"/>
            <a:ext cx="2287505" cy="0"/>
          </a:xfrm>
          <a:prstGeom prst="line">
            <a:avLst/>
          </a:prstGeom>
          <a:ln w="508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xmlns="" id="{33A2133E-2116-4FD4-8D38-564DBEC4EE87}"/>
              </a:ext>
            </a:extLst>
          </p:cNvPr>
          <p:cNvCxnSpPr/>
          <p:nvPr/>
        </p:nvCxnSpPr>
        <p:spPr>
          <a:xfrm>
            <a:off x="4966407" y="1765395"/>
            <a:ext cx="2287505" cy="0"/>
          </a:xfrm>
          <a:prstGeom prst="line">
            <a:avLst/>
          </a:prstGeom>
          <a:ln w="508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94D1E6B4-D1CA-48A3-9DF9-7092F4CD9E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7900" y="2013970"/>
            <a:ext cx="6776197" cy="2830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0950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xmlns="" id="{4D6AF29D-9373-43C4-836D-540286E05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1826" y="1080343"/>
            <a:ext cx="4821239" cy="567808"/>
          </a:xfrm>
        </p:spPr>
        <p:txBody>
          <a:bodyPr/>
          <a:lstStyle/>
          <a:p>
            <a:r>
              <a:rPr lang="ko-KR" altLang="en-US" sz="2800" b="1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생각하지 못한 또 다른 복병 </a:t>
            </a:r>
            <a:r>
              <a:rPr lang="en-US" altLang="ko-KR" sz="2800" b="1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DB</a:t>
            </a:r>
            <a:endParaRPr lang="ko-KR" altLang="en-US" sz="2800" b="1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xmlns="" id="{FBA38080-9E63-4BA7-9BC3-6C08C1D188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1828" y="692083"/>
            <a:ext cx="3322638" cy="380641"/>
          </a:xfrm>
        </p:spPr>
        <p:txBody>
          <a:bodyPr/>
          <a:lstStyle/>
          <a:p>
            <a:r>
              <a:rPr lang="en-US" altLang="ko-KR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DB</a:t>
            </a:r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구축</a:t>
            </a:r>
            <a:endParaRPr lang="en-US" altLang="ko-KR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81E43095-A669-4F18-84B0-FFF0D4639F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5. DB </a:t>
            </a:r>
            <a:r>
              <a:rPr lang="ko-KR" altLang="en-US" dirty="0"/>
              <a:t>구축</a:t>
            </a:r>
            <a:endParaRPr lang="en-US" altLang="ko-KR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F1264758-7AB0-4D41-9FA2-D9F354E89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36136" y="6884335"/>
            <a:ext cx="290134" cy="204912"/>
          </a:xfrm>
        </p:spPr>
        <p:txBody>
          <a:bodyPr/>
          <a:lstStyle/>
          <a:p>
            <a:fld id="{15812C5A-9CF7-4A8D-A41D-9E74470054A5}" type="slidenum">
              <a:rPr lang="ko-KR" altLang="en-US" smtClean="0"/>
              <a:pPr/>
              <a:t>18</a:t>
            </a:fld>
            <a:endParaRPr lang="ko-KR" altLang="en-US" dirty="0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xmlns="" id="{1141F6E2-3C0D-4B7A-96B6-2E9F767BE87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7788" y="1997793"/>
            <a:ext cx="4483130" cy="2958340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처음 프로젝트를 기획했을 때</a:t>
            </a:r>
            <a:endParaRPr lang="en-US" altLang="ko-KR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en-US" altLang="ko-KR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USER </a:t>
            </a:r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데이터</a:t>
            </a:r>
            <a:r>
              <a:rPr lang="en-US" altLang="ko-KR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 </a:t>
            </a:r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게시판 </a:t>
            </a:r>
            <a:r>
              <a:rPr lang="en-US" altLang="ko-KR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CRUD</a:t>
            </a:r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가 기초였기 때문에</a:t>
            </a:r>
            <a:endParaRPr lang="en-US" altLang="ko-KR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en-US" altLang="ko-KR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DB</a:t>
            </a:r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를 구축하는데 큰 어려움이 없었습니다</a:t>
            </a:r>
            <a:r>
              <a:rPr lang="en-US" altLang="ko-KR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</a:p>
          <a:p>
            <a:endParaRPr lang="en-US" altLang="ko-KR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하지만 기능을 추가하고</a:t>
            </a:r>
            <a:r>
              <a:rPr lang="en-US" altLang="ko-KR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 </a:t>
            </a:r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추가하고</a:t>
            </a:r>
            <a:r>
              <a:rPr lang="en-US" altLang="ko-KR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 </a:t>
            </a:r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추가하다 보니</a:t>
            </a:r>
            <a:endParaRPr lang="en-US" altLang="ko-KR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어느새 </a:t>
            </a:r>
            <a:r>
              <a:rPr lang="en-US" altLang="ko-KR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DB</a:t>
            </a:r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는 거미줄이 되어있었고 정리가 필요했죠</a:t>
            </a:r>
            <a:endParaRPr lang="en-US" altLang="ko-KR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endParaRPr lang="en-US" altLang="ko-KR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중복된 컬럼을 지우고 부족한 컬럼을 추가하며</a:t>
            </a:r>
            <a:endParaRPr lang="en-US" altLang="ko-KR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보다 직관적인 테이블을 위해</a:t>
            </a:r>
            <a:endParaRPr lang="en-US" altLang="ko-KR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다른 테이블의 자료를 함께 불러오는</a:t>
            </a:r>
            <a:endParaRPr lang="en-US" altLang="ko-KR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혼합된 </a:t>
            </a:r>
            <a:r>
              <a:rPr lang="en-US" altLang="ko-KR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SQL</a:t>
            </a:r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문을 사용했습니다</a:t>
            </a:r>
            <a:r>
              <a:rPr lang="en-US" altLang="ko-KR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B4BB1BCC-BE89-4B94-8231-6087A1B93B4F}"/>
              </a:ext>
            </a:extLst>
          </p:cNvPr>
          <p:cNvSpPr/>
          <p:nvPr/>
        </p:nvSpPr>
        <p:spPr>
          <a:xfrm>
            <a:off x="7555774" y="4523052"/>
            <a:ext cx="4107308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INSERT, SELECT, UPDATE, DELETE </a:t>
            </a:r>
            <a:r>
              <a:rPr lang="ko-KR" altLang="en-US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구문들은</a:t>
            </a:r>
            <a:endParaRPr lang="en-US" altLang="ko-KR" sz="1400" spc="-6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ko-KR" altLang="en-US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기초적이지만 생각보다 많은 기능을 가지고있었습니다</a:t>
            </a:r>
            <a:r>
              <a:rPr lang="en-US" altLang="ko-KR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</a:p>
          <a:p>
            <a:endParaRPr lang="en-US" altLang="ko-KR" sz="1400" spc="-6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ko-KR" altLang="en-US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특히 </a:t>
            </a:r>
            <a:r>
              <a:rPr lang="ko-KR" altLang="en-US" sz="1400" spc="-6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페이지네이션을</a:t>
            </a:r>
            <a:r>
              <a:rPr lang="ko-KR" altLang="en-US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처리할 때는</a:t>
            </a:r>
            <a:endParaRPr lang="en-US" altLang="ko-KR" sz="1400" spc="-6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en-US" altLang="ko-KR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MYSQL</a:t>
            </a:r>
            <a:r>
              <a:rPr lang="ko-KR" altLang="en-US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을 사용했기 때문에 </a:t>
            </a:r>
            <a:r>
              <a:rPr lang="en-US" altLang="ko-KR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LIMIT</a:t>
            </a:r>
            <a:r>
              <a:rPr lang="ko-KR" altLang="en-US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구문을 사용했어요</a:t>
            </a:r>
            <a:endParaRPr lang="en-US" altLang="ko-KR" sz="1400" spc="-6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endParaRPr lang="en-US" altLang="ko-KR" sz="1400" spc="-6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ko-KR" altLang="en-US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경험했던 방법과 비슷하지만 다른 방법이었기 때문에</a:t>
            </a:r>
            <a:endParaRPr lang="en-US" altLang="ko-KR" sz="1400" spc="-6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ko-KR" altLang="en-US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변경된 방식으로 이해하고 적용하였습니다</a:t>
            </a:r>
            <a:r>
              <a:rPr lang="en-US" altLang="ko-KR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xmlns="" id="{1F8D013D-369A-4010-86B9-73478C1393F2}"/>
              </a:ext>
            </a:extLst>
          </p:cNvPr>
          <p:cNvCxnSpPr>
            <a:cxnSpLocks/>
          </p:cNvCxnSpPr>
          <p:nvPr/>
        </p:nvCxnSpPr>
        <p:spPr>
          <a:xfrm>
            <a:off x="7650989" y="4411709"/>
            <a:ext cx="3199693" cy="0"/>
          </a:xfrm>
          <a:prstGeom prst="line">
            <a:avLst/>
          </a:prstGeom>
          <a:ln w="508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3903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부제목 1">
            <a:extLst>
              <a:ext uri="{FF2B5EF4-FFF2-40B4-BE49-F238E27FC236}">
                <a16:creationId xmlns:a16="http://schemas.microsoft.com/office/drawing/2014/main" xmlns="" id="{B7355DF4-5775-4912-98C8-A843C2FD5F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65547" y="781542"/>
            <a:ext cx="6060903" cy="559528"/>
          </a:xfrm>
        </p:spPr>
        <p:txBody>
          <a:bodyPr/>
          <a:lstStyle/>
          <a:p>
            <a:r>
              <a:rPr lang="en-US" altLang="ko-KR" dirty="0"/>
              <a:t>MYSQL - DB</a:t>
            </a:r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1CBB3764-5B73-466E-AE02-DE7A043D6A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/>
              <a:t>완성된 </a:t>
            </a:r>
            <a:r>
              <a:rPr lang="en-US" altLang="ko-KR" dirty="0"/>
              <a:t>DB</a:t>
            </a:r>
            <a:r>
              <a:rPr lang="ko-KR" altLang="en-US" dirty="0"/>
              <a:t>의 형태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xmlns="" id="{269934C4-510B-4117-B8A0-44355248159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61980D43-605D-4219-9DAC-24245941C5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17" y="1399129"/>
            <a:ext cx="5714962" cy="4677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615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부제목 1">
            <a:extLst>
              <a:ext uri="{FF2B5EF4-FFF2-40B4-BE49-F238E27FC236}">
                <a16:creationId xmlns:a16="http://schemas.microsoft.com/office/drawing/2014/main" xmlns="" id="{B7355DF4-5775-4912-98C8-A843C2FD5F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65550" y="960836"/>
            <a:ext cx="6060903" cy="559528"/>
          </a:xfrm>
        </p:spPr>
        <p:txBody>
          <a:bodyPr/>
          <a:lstStyle/>
          <a:p>
            <a:r>
              <a:rPr lang="en-US" altLang="ko-KR" dirty="0"/>
              <a:t>INDEX</a:t>
            </a:r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1CBB3764-5B73-466E-AE02-DE7A043D6A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ko-KR" altLang="en-US" dirty="0"/>
              <a:t>차 프로젝트 목차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3C6198BF-43BF-41EA-837C-50B9AF96F37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008286" y="2203940"/>
            <a:ext cx="2913973" cy="2710186"/>
          </a:xfrm>
        </p:spPr>
        <p:txBody>
          <a:bodyPr/>
          <a:lstStyle/>
          <a:p>
            <a:pPr marL="400050" indent="-400050" algn="l">
              <a:buFont typeface="+mj-lt"/>
              <a:buAutoNum type="romanUcPeriod"/>
            </a:pPr>
            <a:r>
              <a:rPr lang="ko-KR" altLang="en-US" sz="16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소개 및 요약</a:t>
            </a:r>
            <a:endParaRPr lang="en-US" altLang="ko-KR" sz="16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marL="400050" lvl="1" indent="-400050" algn="l">
              <a:buFont typeface="+mj-lt"/>
              <a:buAutoNum type="romanUcPeriod"/>
            </a:pPr>
            <a:endParaRPr lang="en-US" altLang="ko-KR" sz="16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marL="400050" indent="-400050" algn="l">
              <a:buFont typeface="+mj-lt"/>
              <a:buAutoNum type="romanUcPeriod"/>
            </a:pPr>
            <a:r>
              <a:rPr lang="ko-KR" altLang="en-US" sz="16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작업 </a:t>
            </a:r>
            <a:r>
              <a:rPr lang="en-US" altLang="ko-KR" sz="16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TOOL</a:t>
            </a:r>
            <a:r>
              <a:rPr lang="ko-KR" altLang="en-US" sz="16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선정</a:t>
            </a:r>
            <a:endParaRPr lang="en-US" altLang="ko-KR" sz="16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marL="400050" indent="-400050" algn="l">
              <a:buFont typeface="+mj-lt"/>
              <a:buAutoNum type="romanUcPeriod"/>
            </a:pPr>
            <a:endParaRPr lang="en-US" altLang="ko-KR" sz="16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marL="400050" indent="-400050" algn="l">
              <a:buFont typeface="+mj-lt"/>
              <a:buAutoNum type="romanUcPeriod"/>
            </a:pPr>
            <a:r>
              <a:rPr lang="ko-KR" altLang="en-US" sz="16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작업 분배</a:t>
            </a:r>
            <a:endParaRPr lang="en-US" altLang="ko-KR" sz="16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marL="400050" indent="-400050" algn="l">
              <a:buFont typeface="+mj-lt"/>
              <a:buAutoNum type="romanUcPeriod"/>
            </a:pPr>
            <a:endParaRPr lang="en-US" altLang="ko-KR" sz="16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marL="400050" indent="-400050" algn="l">
              <a:buFont typeface="+mj-lt"/>
              <a:buAutoNum type="romanUcPeriod"/>
            </a:pPr>
            <a:r>
              <a:rPr lang="ko-KR" altLang="en-US" sz="16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작업 일정 파이프 라인</a:t>
            </a:r>
            <a:endParaRPr lang="en-US" altLang="ko-KR" sz="16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marL="400050" indent="-400050" algn="l">
              <a:buFont typeface="+mj-lt"/>
              <a:buAutoNum type="romanUcPeriod"/>
            </a:pPr>
            <a:endParaRPr lang="en-US" altLang="ko-KR" sz="16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marL="400050" indent="-400050" algn="l">
              <a:buFont typeface="+mj-lt"/>
              <a:buAutoNum type="romanUcPeriod"/>
            </a:pPr>
            <a:r>
              <a:rPr lang="en-US" altLang="ko-KR" sz="16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DB</a:t>
            </a:r>
            <a:r>
              <a:rPr lang="ko-KR" altLang="en-US" sz="16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구축</a:t>
            </a:r>
            <a:endParaRPr lang="en-US" altLang="ko-KR" sz="16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marL="400050" indent="-400050" algn="l">
              <a:buFont typeface="+mj-lt"/>
              <a:buAutoNum type="romanUcPeriod"/>
            </a:pPr>
            <a:endParaRPr lang="en-US" altLang="ko-KR" sz="16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marL="400050" indent="-400050" algn="l">
              <a:buFont typeface="+mj-lt"/>
              <a:buAutoNum type="romanUcPeriod"/>
            </a:pPr>
            <a:r>
              <a:rPr lang="ko-KR" altLang="en-US" sz="16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내용 및 진행 과정</a:t>
            </a:r>
            <a:endParaRPr lang="en-US" altLang="ko-KR" sz="16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marL="400050" indent="-400050" algn="l">
              <a:buFont typeface="+mj-lt"/>
              <a:buAutoNum type="romanUcPeriod"/>
            </a:pPr>
            <a:endParaRPr lang="en-US" altLang="ko-KR" sz="16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marL="400050" indent="-400050" algn="l">
              <a:buFont typeface="+mj-lt"/>
              <a:buAutoNum type="romanUcPeriod"/>
            </a:pPr>
            <a:r>
              <a:rPr lang="ko-KR" altLang="en-US" sz="16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후기 및 질문</a:t>
            </a:r>
            <a:endParaRPr lang="en-US" altLang="ko-KR" sz="16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869967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타원 7">
            <a:extLst>
              <a:ext uri="{FF2B5EF4-FFF2-40B4-BE49-F238E27FC236}">
                <a16:creationId xmlns:a16="http://schemas.microsoft.com/office/drawing/2014/main" xmlns="" id="{957609B2-61AC-461C-B9A9-0FB427F7A978}"/>
              </a:ext>
            </a:extLst>
          </p:cNvPr>
          <p:cNvSpPr/>
          <p:nvPr/>
        </p:nvSpPr>
        <p:spPr>
          <a:xfrm rot="5400000">
            <a:off x="1618895" y="-1106866"/>
            <a:ext cx="9071733" cy="9071733"/>
          </a:xfrm>
          <a:prstGeom prst="ellipse">
            <a:avLst/>
          </a:prstGeom>
          <a:solidFill>
            <a:schemeClr val="tx1">
              <a:lumMod val="95000"/>
              <a:lumOff val="5000"/>
              <a:alpha val="10000"/>
            </a:schemeClr>
          </a:solidFill>
          <a:ln w="9525" cap="rnd">
            <a:noFill/>
            <a:round/>
            <a:headEnd type="diamond" w="lg" len="lg"/>
            <a:tailEnd type="diamond" w="lg" len="lg"/>
          </a:ln>
          <a:scene3d>
            <a:camera prst="orthographicFront"/>
            <a:lightRig rig="threePt" dir="t"/>
          </a:scene3d>
          <a:sp3d extrusionH="76200" prstMaterial="dkEdge">
            <a:bevelT w="952500" h="190500" prst="softRound"/>
            <a:extrusionClr>
              <a:schemeClr val="tx1">
                <a:lumMod val="85000"/>
                <a:lumOff val="15000"/>
              </a:schemeClr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xmlns="" id="{F24470E2-96DF-4907-A3B8-EE73C52A04D2}"/>
              </a:ext>
            </a:extLst>
          </p:cNvPr>
          <p:cNvSpPr/>
          <p:nvPr/>
        </p:nvSpPr>
        <p:spPr>
          <a:xfrm>
            <a:off x="-544962" y="-3211962"/>
            <a:ext cx="13281925" cy="13281925"/>
          </a:xfrm>
          <a:prstGeom prst="ellipse">
            <a:avLst/>
          </a:prstGeom>
          <a:solidFill>
            <a:schemeClr val="tx1">
              <a:lumMod val="95000"/>
              <a:lumOff val="5000"/>
              <a:alpha val="10000"/>
            </a:schemeClr>
          </a:solidFill>
          <a:ln w="9525" cap="rnd">
            <a:noFill/>
            <a:round/>
            <a:headEnd type="diamond" w="lg" len="lg"/>
            <a:tailEnd type="diamond" w="lg" len="lg"/>
          </a:ln>
          <a:scene3d>
            <a:camera prst="orthographicFront"/>
            <a:lightRig rig="threePt" dir="t"/>
          </a:scene3d>
          <a:sp3d extrusionH="76200" prstMaterial="dkEdge">
            <a:bevelT w="952500" h="190500" prst="softRound"/>
            <a:extrusionClr>
              <a:schemeClr val="tx1">
                <a:lumMod val="85000"/>
                <a:lumOff val="15000"/>
              </a:schemeClr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xmlns="" id="{1E7EF3CF-B042-4C59-A5E4-758DA6D65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40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내용 및 진행과정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xmlns="" id="{BEF745CB-5445-4E7F-B7A7-7BBE3E73C3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scene3d>
              <a:camera prst="orthographicFront"/>
              <a:lightRig rig="threePt" dir="t"/>
            </a:scene3d>
            <a:sp3d prstMaterial="matte"/>
          </a:bodyPr>
          <a:lstStyle/>
          <a:p>
            <a:pPr algn="dist"/>
            <a:r>
              <a:rPr lang="ko-KR" altLang="en-US" sz="1050" dirty="0">
                <a:ln w="3175"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저희는 이런 내용의 작업을 진행했습니다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73442406-0E53-41C4-B923-E501E27663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6. </a:t>
            </a:r>
            <a:r>
              <a:rPr lang="ko-KR" altLang="en-US" dirty="0"/>
              <a:t>내용 및 진행과정</a:t>
            </a:r>
            <a:endParaRPr lang="en-US" altLang="ko-KR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xmlns="" id="{0760B46B-F525-4AD1-983A-FB3EF7358D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21276" y="5177659"/>
            <a:ext cx="5763477" cy="1086015"/>
          </a:xfrm>
        </p:spPr>
        <p:txBody>
          <a:bodyPr>
            <a:normAutofit/>
          </a:bodyPr>
          <a:lstStyle/>
          <a:p>
            <a:r>
              <a:rPr lang="ko-KR" altLang="en-US" sz="20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항상 아쉬움은 남는 법 모두 고생하셨습니다</a:t>
            </a:r>
            <a:endParaRPr lang="en-US" altLang="ko-KR" sz="20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xmlns="" id="{7283C09B-02EE-4FA6-A1BC-22ABA8C872A6}"/>
              </a:ext>
            </a:extLst>
          </p:cNvPr>
          <p:cNvCxnSpPr/>
          <p:nvPr/>
        </p:nvCxnSpPr>
        <p:spPr>
          <a:xfrm>
            <a:off x="4966407" y="5141519"/>
            <a:ext cx="2287505" cy="0"/>
          </a:xfrm>
          <a:prstGeom prst="line">
            <a:avLst/>
          </a:prstGeom>
          <a:ln w="508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xmlns="" id="{33A2133E-2116-4FD4-8D38-564DBEC4EE87}"/>
              </a:ext>
            </a:extLst>
          </p:cNvPr>
          <p:cNvCxnSpPr/>
          <p:nvPr/>
        </p:nvCxnSpPr>
        <p:spPr>
          <a:xfrm>
            <a:off x="4966407" y="1765395"/>
            <a:ext cx="2287505" cy="0"/>
          </a:xfrm>
          <a:prstGeom prst="line">
            <a:avLst/>
          </a:prstGeom>
          <a:ln w="508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xmlns="" id="{6BFCFA59-3FDD-44C3-B636-99AEBDCF60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9484" y="1841740"/>
            <a:ext cx="3233032" cy="3233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268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부서 자유 게시판 소개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부서별 라운지</a:t>
            </a:r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Designed By L@rgo. ADSTORE</a:t>
            </a:r>
            <a:endParaRPr 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12C5A-9CF7-4A8D-A41D-9E74470054A5}" type="slidenum">
              <a:rPr lang="ko-KR" altLang="en-US" smtClean="0"/>
              <a:pPr/>
              <a:t>21</a:t>
            </a:fld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3"/>
          </p:nvPr>
        </p:nvSpPr>
        <p:spPr>
          <a:xfrm>
            <a:off x="3379665" y="4543587"/>
            <a:ext cx="5432668" cy="794805"/>
          </a:xfrm>
        </p:spPr>
        <p:txBody>
          <a:bodyPr/>
          <a:lstStyle/>
          <a:p>
            <a:r>
              <a:rPr lang="ko-KR" altLang="en-US" dirty="0" smtClean="0"/>
              <a:t>지금 보시는 화면은 제가 맡은 역할 및 세부적인 작업입니다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268" y="2114837"/>
            <a:ext cx="8591462" cy="2105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506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부서 자유 게시판 소개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부서별 라운지</a:t>
            </a:r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Designed By L@rgo. ADSTORE</a:t>
            </a:r>
            <a:endParaRPr 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12C5A-9CF7-4A8D-A41D-9E74470054A5}" type="slidenum">
              <a:rPr lang="ko-KR" altLang="en-US" smtClean="0"/>
              <a:pPr/>
              <a:t>22</a:t>
            </a:fld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3"/>
          </p:nvPr>
        </p:nvSpPr>
        <p:spPr>
          <a:xfrm>
            <a:off x="696285" y="1914418"/>
            <a:ext cx="4478388" cy="3545905"/>
          </a:xfrm>
        </p:spPr>
        <p:txBody>
          <a:bodyPr/>
          <a:lstStyle/>
          <a:p>
            <a:r>
              <a:rPr lang="ko-KR" altLang="en-US" dirty="0" smtClean="0"/>
              <a:t>우선 부서 자유 </a:t>
            </a:r>
            <a:r>
              <a:rPr lang="ko-KR" altLang="en-US" dirty="0" err="1" smtClean="0"/>
              <a:t>게시판는</a:t>
            </a:r>
            <a:r>
              <a:rPr lang="ko-KR" altLang="en-US" dirty="0" smtClean="0"/>
              <a:t> 부서로비에서 넘어오는 </a:t>
            </a:r>
            <a:r>
              <a:rPr lang="ko-KR" altLang="en-US" dirty="0" err="1" smtClean="0"/>
              <a:t>로직으로</a:t>
            </a:r>
            <a:r>
              <a:rPr lang="ko-KR" altLang="en-US" dirty="0" smtClean="0"/>
              <a:t> 짜여있고 </a:t>
            </a:r>
            <a:r>
              <a:rPr lang="ko-KR" altLang="en-US" dirty="0" err="1" smtClean="0"/>
              <a:t>키워드과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페이징</a:t>
            </a:r>
            <a:r>
              <a:rPr lang="ko-KR" altLang="en-US" dirty="0" smtClean="0"/>
              <a:t> 처리를 이용했습니다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그리고 </a:t>
            </a:r>
            <a:r>
              <a:rPr lang="en-US" altLang="ko-KR" dirty="0" smtClean="0"/>
              <a:t>1</a:t>
            </a:r>
            <a:r>
              <a:rPr lang="ko-KR" altLang="en-US" dirty="0" smtClean="0"/>
              <a:t>부서 사람은 </a:t>
            </a:r>
            <a:r>
              <a:rPr lang="en-US" altLang="ko-KR" dirty="0" smtClean="0"/>
              <a:t>1</a:t>
            </a:r>
            <a:r>
              <a:rPr lang="ko-KR" altLang="en-US" dirty="0" smtClean="0"/>
              <a:t>부서 게시판만 볼 수 있고 </a:t>
            </a:r>
            <a:r>
              <a:rPr lang="ko-KR" altLang="en-US" dirty="0" err="1" smtClean="0"/>
              <a:t>타부서</a:t>
            </a:r>
            <a:r>
              <a:rPr lang="ko-KR" altLang="en-US" dirty="0" smtClean="0"/>
              <a:t> 게시판은 볼 수 없게 만들었습니다</a:t>
            </a:r>
            <a:r>
              <a:rPr lang="en-US" altLang="ko-KR" dirty="0" smtClean="0"/>
              <a:t>.</a:t>
            </a:r>
          </a:p>
          <a:p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6009" y="1914418"/>
            <a:ext cx="6499617" cy="4273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99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부서별 라운지</a:t>
            </a:r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Designed By L@rgo. ADSTORE</a:t>
            </a:r>
            <a:endParaRPr 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12C5A-9CF7-4A8D-A41D-9E74470054A5}" type="slidenum">
              <a:rPr lang="ko-KR" altLang="en-US" smtClean="0"/>
              <a:pPr/>
              <a:t>23</a:t>
            </a:fld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3"/>
          </p:nvPr>
        </p:nvSpPr>
        <p:spPr>
          <a:xfrm>
            <a:off x="696285" y="1914418"/>
            <a:ext cx="4478388" cy="3545905"/>
          </a:xfrm>
        </p:spPr>
        <p:txBody>
          <a:bodyPr/>
          <a:lstStyle/>
          <a:p>
            <a:r>
              <a:rPr lang="ko-KR" altLang="en-US" dirty="0" smtClean="0"/>
              <a:t>이 </a:t>
            </a:r>
            <a:r>
              <a:rPr lang="ko-KR" altLang="en-US" dirty="0" err="1" smtClean="0"/>
              <a:t>로직는</a:t>
            </a:r>
            <a:r>
              <a:rPr lang="ko-KR" altLang="en-US" dirty="0" smtClean="0"/>
              <a:t> 부서게시판 에서 사용되는 키워드 검색 </a:t>
            </a:r>
            <a:r>
              <a:rPr lang="ko-KR" altLang="en-US" dirty="0" err="1" smtClean="0"/>
              <a:t>로직이며</a:t>
            </a:r>
            <a:r>
              <a:rPr lang="ko-KR" altLang="en-US" dirty="0" smtClean="0"/>
              <a:t> 분류로는 전체를 검색하는 </a:t>
            </a:r>
            <a:r>
              <a:rPr lang="ko-KR" altLang="en-US" dirty="0" err="1" smtClean="0"/>
              <a:t>분류없음과</a:t>
            </a:r>
            <a:r>
              <a:rPr lang="ko-KR" altLang="en-US" dirty="0" smtClean="0"/>
              <a:t> 제목만 가지고 키워드를 검색하는 제목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제목 또는 본문내용을 가지고 검색하는 제목 </a:t>
            </a:r>
            <a:r>
              <a:rPr lang="en-US" altLang="ko-KR" dirty="0" smtClean="0"/>
              <a:t>+ </a:t>
            </a:r>
            <a:r>
              <a:rPr lang="ko-KR" altLang="en-US" dirty="0" smtClean="0"/>
              <a:t>본문이 있고 마지막으로 작성한 작성자를 키워드로 하는 글쓴이 이렇게 </a:t>
            </a:r>
            <a:r>
              <a:rPr lang="en-US" altLang="ko-KR" dirty="0" smtClean="0"/>
              <a:t>4</a:t>
            </a:r>
            <a:r>
              <a:rPr lang="ko-KR" altLang="en-US" dirty="0" smtClean="0"/>
              <a:t>가지로 구성되어있습니다</a:t>
            </a:r>
            <a:r>
              <a:rPr lang="en-US" altLang="ko-KR" dirty="0" smtClean="0"/>
              <a:t>.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3352" y="1643972"/>
            <a:ext cx="4603093" cy="343718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866" y="3999916"/>
            <a:ext cx="4982270" cy="2162477"/>
          </a:xfrm>
          <a:prstGeom prst="rect">
            <a:avLst/>
          </a:prstGeom>
        </p:spPr>
      </p:pic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부서 자유 게시판 소개</a:t>
            </a:r>
          </a:p>
        </p:txBody>
      </p:sp>
    </p:spTree>
    <p:extLst>
      <p:ext uri="{BB962C8B-B14F-4D97-AF65-F5344CB8AC3E}">
        <p14:creationId xmlns:p14="http://schemas.microsoft.com/office/powerpoint/2010/main" val="865301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4421" y="1251068"/>
            <a:ext cx="3036667" cy="3671451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부서 자유 게시판 소개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부서별 라운지</a:t>
            </a:r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Designed By L@rgo. ADSTORE</a:t>
            </a:r>
            <a:endParaRPr 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12C5A-9CF7-4A8D-A41D-9E74470054A5}" type="slidenum">
              <a:rPr lang="ko-KR" altLang="en-US" smtClean="0"/>
              <a:pPr/>
              <a:t>24</a:t>
            </a:fld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3"/>
          </p:nvPr>
        </p:nvSpPr>
        <p:spPr>
          <a:xfrm>
            <a:off x="696285" y="1914418"/>
            <a:ext cx="4478388" cy="3545905"/>
          </a:xfrm>
        </p:spPr>
        <p:txBody>
          <a:bodyPr/>
          <a:lstStyle/>
          <a:p>
            <a:r>
              <a:rPr lang="ko-KR" altLang="en-US" dirty="0" smtClean="0"/>
              <a:t>이 </a:t>
            </a:r>
            <a:r>
              <a:rPr lang="ko-KR" altLang="en-US" dirty="0" err="1" smtClean="0"/>
              <a:t>로직은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페이징</a:t>
            </a:r>
            <a:r>
              <a:rPr lang="ko-KR" altLang="en-US" dirty="0" smtClean="0"/>
              <a:t> 처리할 때 사용한 </a:t>
            </a:r>
            <a:r>
              <a:rPr lang="ko-KR" altLang="en-US" dirty="0" err="1" smtClean="0"/>
              <a:t>로직이며</a:t>
            </a:r>
            <a:r>
              <a:rPr lang="ko-KR" altLang="en-US" dirty="0" smtClean="0"/>
              <a:t> 기본적으로 </a:t>
            </a:r>
            <a:r>
              <a:rPr lang="en-US" altLang="ko-KR" dirty="0" smtClean="0"/>
              <a:t>Criteria, </a:t>
            </a:r>
            <a:r>
              <a:rPr lang="en-US" altLang="ko-KR" dirty="0" err="1" smtClean="0"/>
              <a:t>PageDTO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SearchCriteria</a:t>
            </a:r>
            <a:r>
              <a:rPr lang="ko-KR" altLang="en-US" dirty="0" smtClean="0"/>
              <a:t>를 사용했고 부서게시판 첫 화면에 적용시켰으며 </a:t>
            </a:r>
            <a:r>
              <a:rPr lang="ko-KR" altLang="en-US" dirty="0" err="1" smtClean="0"/>
              <a:t>페이징</a:t>
            </a:r>
            <a:r>
              <a:rPr lang="ko-KR" altLang="en-US" dirty="0" smtClean="0"/>
              <a:t> 처리 </a:t>
            </a:r>
            <a:r>
              <a:rPr lang="ko-KR" altLang="en-US" dirty="0" err="1" smtClean="0"/>
              <a:t>로직으로는</a:t>
            </a:r>
            <a:r>
              <a:rPr lang="ko-KR" altLang="en-US" dirty="0" smtClean="0"/>
              <a:t> 부서번호를 받아서 부서번호가 </a:t>
            </a:r>
            <a:r>
              <a:rPr lang="en-US" altLang="ko-KR" dirty="0" smtClean="0"/>
              <a:t>1</a:t>
            </a:r>
            <a:r>
              <a:rPr lang="ko-KR" altLang="en-US" dirty="0" smtClean="0"/>
              <a:t>일 경우 </a:t>
            </a:r>
            <a:r>
              <a:rPr lang="en-US" altLang="ko-KR" dirty="0" smtClean="0"/>
              <a:t>1</a:t>
            </a:r>
            <a:r>
              <a:rPr lang="ko-KR" altLang="en-US" dirty="0" smtClean="0"/>
              <a:t>부서게시판 목록전체를 보여주는 형식으로 짰습니다</a:t>
            </a:r>
            <a:r>
              <a:rPr lang="en-US" altLang="ko-KR" dirty="0" smtClean="0"/>
              <a:t>.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9830" y="1826495"/>
            <a:ext cx="4775958" cy="3755088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4311" y="1461927"/>
            <a:ext cx="3171825" cy="169545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5845" y="2576326"/>
            <a:ext cx="6105358" cy="276944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2398" y="4239144"/>
            <a:ext cx="4477375" cy="1667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487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부서 자유 게시판 소개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부서별 라운지</a:t>
            </a:r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Designed By L@rgo. ADSTORE</a:t>
            </a:r>
            <a:endParaRPr 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12C5A-9CF7-4A8D-A41D-9E74470054A5}" type="slidenum">
              <a:rPr lang="ko-KR" altLang="en-US" smtClean="0"/>
              <a:pPr/>
              <a:t>25</a:t>
            </a:fld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3"/>
          </p:nvPr>
        </p:nvSpPr>
        <p:spPr>
          <a:xfrm>
            <a:off x="696285" y="1914418"/>
            <a:ext cx="4478388" cy="3545905"/>
          </a:xfrm>
        </p:spPr>
        <p:txBody>
          <a:bodyPr/>
          <a:lstStyle/>
          <a:p>
            <a:r>
              <a:rPr lang="ko-KR" altLang="en-US" dirty="0" err="1" smtClean="0"/>
              <a:t>첫번째</a:t>
            </a:r>
            <a:r>
              <a:rPr lang="ko-KR" altLang="en-US" dirty="0" smtClean="0"/>
              <a:t> 화면은 키워드 타입을 </a:t>
            </a:r>
            <a:r>
              <a:rPr lang="ko-KR" altLang="en-US" dirty="0" err="1" smtClean="0"/>
              <a:t>분류없음</a:t>
            </a:r>
            <a:r>
              <a:rPr lang="ko-KR" altLang="en-US" dirty="0" smtClean="0"/>
              <a:t> 즉</a:t>
            </a:r>
            <a:r>
              <a:rPr lang="en-US" altLang="ko-KR" dirty="0" smtClean="0"/>
              <a:t>,</a:t>
            </a:r>
            <a:r>
              <a:rPr lang="ko-KR" altLang="en-US" dirty="0" smtClean="0"/>
              <a:t> 전체로 검색하고 키워드도 없는 상태로 검색한 화면입니다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err="1" smtClean="0"/>
              <a:t>두번째</a:t>
            </a:r>
            <a:r>
              <a:rPr lang="ko-KR" altLang="en-US" dirty="0" smtClean="0"/>
              <a:t> 화면은 분류를 제목으로 하고 키워드는 테스트로 검색한 화면입니다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err="1" smtClean="0"/>
              <a:t>세번째</a:t>
            </a:r>
            <a:r>
              <a:rPr lang="ko-KR" altLang="en-US" dirty="0" smtClean="0"/>
              <a:t> 화면은 분류를 제목 </a:t>
            </a:r>
            <a:r>
              <a:rPr lang="en-US" altLang="ko-KR" dirty="0" smtClean="0"/>
              <a:t>+ </a:t>
            </a:r>
            <a:r>
              <a:rPr lang="ko-KR" altLang="en-US" dirty="0" smtClean="0"/>
              <a:t>분류 즉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제목 또는 본문내용으로 하고 키워드는 </a:t>
            </a:r>
            <a:r>
              <a:rPr lang="en-US" altLang="ko-KR" dirty="0" smtClean="0"/>
              <a:t>test</a:t>
            </a:r>
            <a:r>
              <a:rPr lang="ko-KR" altLang="en-US" dirty="0" smtClean="0"/>
              <a:t>로 검색한 화면입니다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마지막 화면은 분류를 글쓴이 즉 글을 작성한 사람으로 하고 키워드를 </a:t>
            </a:r>
            <a:r>
              <a:rPr lang="en-US" altLang="ko-KR" dirty="0" smtClean="0"/>
              <a:t>Thomas</a:t>
            </a:r>
            <a:r>
              <a:rPr lang="ko-KR" altLang="en-US" dirty="0" smtClean="0"/>
              <a:t>로 검색한 화면입니다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3038" y="1613397"/>
            <a:ext cx="4810125" cy="219075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5937" y="2009921"/>
            <a:ext cx="6201502" cy="4099934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5937" y="2009921"/>
            <a:ext cx="6180569" cy="4099934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3038" y="1594347"/>
            <a:ext cx="5038725" cy="238125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05004" y="2009921"/>
            <a:ext cx="6201502" cy="4099934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45425" y="1594347"/>
            <a:ext cx="4933950" cy="238125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06461" y="2001057"/>
            <a:ext cx="6198588" cy="4099935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25961" y="1590222"/>
            <a:ext cx="5210175" cy="20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809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부서 자유 게시판 소개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부서별 라운지</a:t>
            </a:r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Designed By L@rgo. ADSTORE</a:t>
            </a:r>
            <a:endParaRPr 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12C5A-9CF7-4A8D-A41D-9E74470054A5}" type="slidenum">
              <a:rPr lang="ko-KR" altLang="en-US" smtClean="0"/>
              <a:pPr/>
              <a:t>26</a:t>
            </a:fld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3"/>
          </p:nvPr>
        </p:nvSpPr>
        <p:spPr>
          <a:xfrm>
            <a:off x="696285" y="1914418"/>
            <a:ext cx="4478388" cy="3545905"/>
          </a:xfrm>
        </p:spPr>
        <p:txBody>
          <a:bodyPr/>
          <a:lstStyle/>
          <a:p>
            <a:r>
              <a:rPr lang="ko-KR" altLang="en-US" dirty="0" smtClean="0"/>
              <a:t>지금 볼 화면은 분류 및 키워드를 넣은 상태로 특정 글을 들어가 수정하고 돌아오는 </a:t>
            </a:r>
            <a:r>
              <a:rPr lang="ko-KR" altLang="en-US" dirty="0" err="1" smtClean="0"/>
              <a:t>로직이며</a:t>
            </a:r>
            <a:r>
              <a:rPr lang="ko-KR" altLang="en-US" dirty="0" smtClean="0"/>
              <a:t> 첫 화면은 분류를 제목으로 하고 키워드를 테스트로 검색한 화면이고 다음은 분류와 테스트를 유지한 상태로 </a:t>
            </a:r>
            <a:r>
              <a:rPr lang="en-US" altLang="ko-KR" dirty="0" smtClean="0"/>
              <a:t>10</a:t>
            </a:r>
            <a:r>
              <a:rPr lang="ko-KR" altLang="en-US" dirty="0" smtClean="0"/>
              <a:t>번 게시 글을 들어온 상태이며 글 수정하는 화면도 이와 같이 분류와 키워드가 유지되는 것을 볼 수 있고 수정 후에도 분류와 키워드가 유지되며 다시 게시판으로 돌아왔을 때 최종적으로 처음에 분류 선택한 것과 키워드 넣은 것이 유지되는 것을 볼 수 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5701" y="1914418"/>
            <a:ext cx="6180569" cy="409993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9870" y="2488442"/>
            <a:ext cx="6392230" cy="2733708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8275" y="2176816"/>
            <a:ext cx="6943725" cy="180975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66402" y="1580061"/>
            <a:ext cx="5939166" cy="4876568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45701" y="1284601"/>
            <a:ext cx="6181725" cy="200025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39870" y="2488442"/>
            <a:ext cx="6392230" cy="2733708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87985" y="2162528"/>
            <a:ext cx="6096000" cy="209550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45701" y="1914419"/>
            <a:ext cx="6180569" cy="4099934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83185" y="1627066"/>
            <a:ext cx="6705600" cy="21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890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부서 자유 게시판 소개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부서별 라운지</a:t>
            </a:r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Designed By L@rgo. ADSTORE</a:t>
            </a:r>
            <a:endParaRPr 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3"/>
          </p:nvPr>
        </p:nvSpPr>
        <p:spPr>
          <a:xfrm>
            <a:off x="696285" y="1914418"/>
            <a:ext cx="4478388" cy="3545905"/>
          </a:xfrm>
        </p:spPr>
        <p:txBody>
          <a:bodyPr/>
          <a:lstStyle/>
          <a:p>
            <a:r>
              <a:rPr lang="ko-KR" altLang="en-US" dirty="0" smtClean="0"/>
              <a:t>지금 볼 화면은 분류 및 키워드를 넣은 상태로 특정 글을 들어가 삭제하고 돌아오는 </a:t>
            </a:r>
            <a:r>
              <a:rPr lang="ko-KR" altLang="en-US" dirty="0" err="1" smtClean="0"/>
              <a:t>로직이며</a:t>
            </a:r>
            <a:r>
              <a:rPr lang="ko-KR" altLang="en-US" dirty="0" smtClean="0"/>
              <a:t> 첫 화면은 분류를 제목 </a:t>
            </a:r>
            <a:r>
              <a:rPr lang="en-US" altLang="ko-KR" dirty="0" smtClean="0"/>
              <a:t>+ </a:t>
            </a:r>
            <a:r>
              <a:rPr lang="ko-KR" altLang="en-US" dirty="0" smtClean="0"/>
              <a:t>본문으로 하고 키워드를 </a:t>
            </a:r>
            <a:r>
              <a:rPr lang="en-US" altLang="ko-KR" dirty="0" smtClean="0"/>
              <a:t>test</a:t>
            </a:r>
            <a:r>
              <a:rPr lang="ko-KR" altLang="en-US" dirty="0" smtClean="0"/>
              <a:t>로 검색한 화면이고 다음은 분류와 테스트를 유지한 상태로 </a:t>
            </a:r>
            <a:r>
              <a:rPr lang="en-US" altLang="ko-KR" dirty="0" smtClean="0"/>
              <a:t>19</a:t>
            </a:r>
            <a:r>
              <a:rPr lang="ko-KR" altLang="en-US" dirty="0" smtClean="0"/>
              <a:t>번 게시 글을 들어온 상태이며 글 삭제하기를 누르면 이와 같이 삭제하시겠습니까</a:t>
            </a:r>
            <a:r>
              <a:rPr lang="en-US" altLang="ko-KR" dirty="0" smtClean="0"/>
              <a:t>?</a:t>
            </a:r>
            <a:r>
              <a:rPr lang="ko-KR" altLang="en-US" dirty="0" smtClean="0"/>
              <a:t>라는 확인 창이 뜨는 화면을 확인 할 수 있고 </a:t>
            </a:r>
            <a:r>
              <a:rPr lang="ko-KR" altLang="en-US" dirty="0" err="1" smtClean="0"/>
              <a:t>삭제하고나면</a:t>
            </a:r>
            <a:r>
              <a:rPr lang="ko-KR" altLang="en-US" dirty="0" smtClean="0"/>
              <a:t> 게시판으로 돌아와지고 </a:t>
            </a:r>
            <a:r>
              <a:rPr lang="en-US" altLang="ko-KR" dirty="0" smtClean="0"/>
              <a:t>19</a:t>
            </a:r>
            <a:r>
              <a:rPr lang="ko-KR" altLang="en-US" dirty="0" err="1" smtClean="0"/>
              <a:t>번글은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삭제된채로</a:t>
            </a:r>
            <a:r>
              <a:rPr lang="ko-KR" altLang="en-US" dirty="0" smtClean="0"/>
              <a:t> 분류는 제목 </a:t>
            </a:r>
            <a:r>
              <a:rPr lang="en-US" altLang="ko-KR" dirty="0" smtClean="0"/>
              <a:t>+ </a:t>
            </a:r>
            <a:r>
              <a:rPr lang="ko-KR" altLang="en-US" dirty="0" smtClean="0"/>
              <a:t>본문 키워드는 </a:t>
            </a:r>
            <a:r>
              <a:rPr lang="en-US" altLang="ko-KR" dirty="0" smtClean="0"/>
              <a:t>test</a:t>
            </a:r>
            <a:r>
              <a:rPr lang="ko-KR" altLang="en-US" dirty="0" smtClean="0"/>
              <a:t>로 검색된 글 리스트를 확인 할 수 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6370" y="1914418"/>
            <a:ext cx="6591300" cy="428909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3717" y="1579417"/>
            <a:ext cx="4905375" cy="2286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4673" y="2872158"/>
            <a:ext cx="6834694" cy="247747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6356" y="2544383"/>
            <a:ext cx="6791325" cy="200025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29014" y="2761078"/>
            <a:ext cx="6926008" cy="2595778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96370" y="1914418"/>
            <a:ext cx="6595685" cy="4289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785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4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부서 자유 게시판 소개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부서별 라운지</a:t>
            </a:r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Designed By L@rgo. ADSTORE</a:t>
            </a:r>
            <a:endParaRPr 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3"/>
          </p:nvPr>
        </p:nvSpPr>
        <p:spPr>
          <a:xfrm>
            <a:off x="623547" y="1910062"/>
            <a:ext cx="4478388" cy="3545905"/>
          </a:xfrm>
        </p:spPr>
        <p:txBody>
          <a:bodyPr/>
          <a:lstStyle/>
          <a:p>
            <a:r>
              <a:rPr lang="ko-KR" altLang="en-US" dirty="0" smtClean="0"/>
              <a:t>지금 보는 화면은 </a:t>
            </a:r>
            <a:r>
              <a:rPr lang="en-US" altLang="ko-KR" dirty="0" smtClean="0"/>
              <a:t>Thomas</a:t>
            </a:r>
            <a:r>
              <a:rPr lang="ko-KR" altLang="en-US" dirty="0" smtClean="0"/>
              <a:t>로 로그인하고 부서로비를 거쳐서  부서 자유 게시판으로 들어와 </a:t>
            </a:r>
            <a:r>
              <a:rPr lang="en-US" altLang="ko-KR" dirty="0" smtClean="0"/>
              <a:t>SDK</a:t>
            </a:r>
            <a:r>
              <a:rPr lang="ko-KR" altLang="en-US" dirty="0" smtClean="0"/>
              <a:t>가 쓴 </a:t>
            </a:r>
            <a:r>
              <a:rPr lang="en-US" altLang="ko-KR" dirty="0" smtClean="0"/>
              <a:t>64</a:t>
            </a:r>
            <a:r>
              <a:rPr lang="ko-KR" altLang="en-US" dirty="0" smtClean="0"/>
              <a:t>번 게시 글을 들어가보면 조회만 가능하며 수정 및 삭제가 불가능한 것을 확인 할 수 있습니다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endParaRPr lang="en-US" altLang="ko-KR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8022" y="2005012"/>
            <a:ext cx="4295775" cy="124777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0519" y="1480753"/>
            <a:ext cx="6601476" cy="4322336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4798" y="2005012"/>
            <a:ext cx="6512917" cy="3730561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07283" y="2266175"/>
            <a:ext cx="6767946" cy="2447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185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부서 자유 게시판 소개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부서별 라운지</a:t>
            </a:r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Designed By L@rgo. ADSTORE</a:t>
            </a:r>
            <a:endParaRPr 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3"/>
          </p:nvPr>
        </p:nvSpPr>
        <p:spPr>
          <a:xfrm>
            <a:off x="633938" y="1910062"/>
            <a:ext cx="4478388" cy="3545905"/>
          </a:xfrm>
        </p:spPr>
        <p:txBody>
          <a:bodyPr/>
          <a:lstStyle/>
          <a:p>
            <a:r>
              <a:rPr lang="ko-KR" altLang="en-US" dirty="0" smtClean="0"/>
              <a:t>지금 보는 화면은 </a:t>
            </a:r>
            <a:r>
              <a:rPr lang="en-US" altLang="ko-KR" dirty="0" smtClean="0"/>
              <a:t>Thomas</a:t>
            </a:r>
            <a:r>
              <a:rPr lang="ko-KR" altLang="en-US" dirty="0" smtClean="0"/>
              <a:t>로 로그인하고 부서자유게시판으로 들어와 </a:t>
            </a:r>
            <a:r>
              <a:rPr lang="en-US" altLang="ko-KR" dirty="0" smtClean="0"/>
              <a:t>SDK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64</a:t>
            </a:r>
            <a:r>
              <a:rPr lang="ko-KR" altLang="en-US" dirty="0" smtClean="0"/>
              <a:t>번째 게시 글에 </a:t>
            </a:r>
            <a:r>
              <a:rPr lang="ko-KR" altLang="en-US" dirty="0" err="1" smtClean="0"/>
              <a:t>댓글</a:t>
            </a:r>
            <a:r>
              <a:rPr lang="ko-KR" altLang="en-US" dirty="0" smtClean="0"/>
              <a:t> 등록을 하고 </a:t>
            </a:r>
            <a:r>
              <a:rPr lang="en-US" altLang="ko-KR" dirty="0" smtClean="0"/>
              <a:t>Thomas</a:t>
            </a:r>
            <a:r>
              <a:rPr lang="ko-KR" altLang="en-US" dirty="0" smtClean="0"/>
              <a:t>가 로그인 한 상태에서는 수정 및 삭제가 가능한 것을 볼 수 있고 </a:t>
            </a:r>
            <a:r>
              <a:rPr lang="en-US" altLang="ko-KR" dirty="0" smtClean="0"/>
              <a:t>SDK</a:t>
            </a:r>
            <a:r>
              <a:rPr lang="ko-KR" altLang="en-US" dirty="0" smtClean="0"/>
              <a:t>가 접속해서 </a:t>
            </a:r>
            <a:r>
              <a:rPr lang="en-US" altLang="ko-KR" dirty="0" smtClean="0"/>
              <a:t>Thomas</a:t>
            </a:r>
            <a:r>
              <a:rPr lang="ko-KR" altLang="en-US" dirty="0" smtClean="0"/>
              <a:t>가 게시 글에 달은 </a:t>
            </a:r>
            <a:r>
              <a:rPr lang="ko-KR" altLang="en-US" dirty="0" err="1" smtClean="0"/>
              <a:t>댓글을</a:t>
            </a:r>
            <a:r>
              <a:rPr lang="ko-KR" altLang="en-US" dirty="0" smtClean="0"/>
              <a:t> 확인했을 때는 수정 및 삭제가 불가능한 것을 확인 할 수 있습니다</a:t>
            </a:r>
            <a:r>
              <a:rPr lang="en-US" altLang="ko-KR" dirty="0" smtClean="0"/>
              <a:t>.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9540" y="1779894"/>
            <a:ext cx="6786596" cy="367607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9540" y="1779894"/>
            <a:ext cx="6786596" cy="3676073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9540" y="1798219"/>
            <a:ext cx="6786596" cy="3676074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2380" y="1773611"/>
            <a:ext cx="6839090" cy="3704507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63213" y="1787828"/>
            <a:ext cx="6872923" cy="3722833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85599" y="1786457"/>
            <a:ext cx="6863595" cy="3741161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73230" y="1784003"/>
            <a:ext cx="6892745" cy="3733570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28845" y="1779384"/>
            <a:ext cx="6919816" cy="3748234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52822" y="1773611"/>
            <a:ext cx="6902762" cy="3738996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37453" y="1775994"/>
            <a:ext cx="6945261" cy="3762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31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타원 7">
            <a:extLst>
              <a:ext uri="{FF2B5EF4-FFF2-40B4-BE49-F238E27FC236}">
                <a16:creationId xmlns:a16="http://schemas.microsoft.com/office/drawing/2014/main" xmlns="" id="{957609B2-61AC-461C-B9A9-0FB427F7A978}"/>
              </a:ext>
            </a:extLst>
          </p:cNvPr>
          <p:cNvSpPr/>
          <p:nvPr/>
        </p:nvSpPr>
        <p:spPr>
          <a:xfrm rot="5400000">
            <a:off x="1618895" y="-1106866"/>
            <a:ext cx="9071733" cy="9071733"/>
          </a:xfrm>
          <a:prstGeom prst="ellipse">
            <a:avLst/>
          </a:prstGeom>
          <a:solidFill>
            <a:schemeClr val="tx1">
              <a:lumMod val="95000"/>
              <a:lumOff val="5000"/>
              <a:alpha val="10000"/>
            </a:schemeClr>
          </a:solidFill>
          <a:ln w="9525" cap="rnd">
            <a:noFill/>
            <a:round/>
            <a:headEnd type="diamond" w="lg" len="lg"/>
            <a:tailEnd type="diamond" w="lg" len="lg"/>
          </a:ln>
          <a:scene3d>
            <a:camera prst="orthographicFront"/>
            <a:lightRig rig="threePt" dir="t"/>
          </a:scene3d>
          <a:sp3d extrusionH="76200" prstMaterial="dkEdge">
            <a:bevelT w="952500" h="190500" prst="softRound"/>
            <a:extrusionClr>
              <a:schemeClr val="tx1">
                <a:lumMod val="85000"/>
                <a:lumOff val="15000"/>
              </a:schemeClr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xmlns="" id="{F24470E2-96DF-4907-A3B8-EE73C52A04D2}"/>
              </a:ext>
            </a:extLst>
          </p:cNvPr>
          <p:cNvSpPr/>
          <p:nvPr/>
        </p:nvSpPr>
        <p:spPr>
          <a:xfrm>
            <a:off x="-544962" y="-3211962"/>
            <a:ext cx="13281925" cy="13281925"/>
          </a:xfrm>
          <a:prstGeom prst="ellipse">
            <a:avLst/>
          </a:prstGeom>
          <a:solidFill>
            <a:schemeClr val="tx1">
              <a:lumMod val="95000"/>
              <a:lumOff val="5000"/>
              <a:alpha val="10000"/>
            </a:schemeClr>
          </a:solidFill>
          <a:ln w="9525" cap="rnd">
            <a:noFill/>
            <a:round/>
            <a:headEnd type="diamond" w="lg" len="lg"/>
            <a:tailEnd type="diamond" w="lg" len="lg"/>
          </a:ln>
          <a:scene3d>
            <a:camera prst="orthographicFront"/>
            <a:lightRig rig="threePt" dir="t"/>
          </a:scene3d>
          <a:sp3d extrusionH="76200" prstMaterial="dkEdge">
            <a:bevelT w="952500" h="190500" prst="softRound"/>
            <a:extrusionClr>
              <a:schemeClr val="tx1">
                <a:lumMod val="85000"/>
                <a:lumOff val="15000"/>
              </a:schemeClr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xmlns="" id="{1E7EF3CF-B042-4C59-A5E4-758DA6D65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40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소개 및 요약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xmlns="" id="{BEF745CB-5445-4E7F-B7A7-7BBE3E73C3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scene3d>
              <a:camera prst="orthographicFront"/>
              <a:lightRig rig="threePt" dir="t"/>
            </a:scene3d>
            <a:sp3d prstMaterial="matte"/>
          </a:bodyPr>
          <a:lstStyle/>
          <a:p>
            <a:pPr algn="dist"/>
            <a:r>
              <a:rPr lang="en-US" altLang="ko-KR" sz="1050" dirty="0">
                <a:ln w="3175"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ON-</a:t>
            </a:r>
            <a:r>
              <a:rPr lang="en-US" altLang="ko-KR" sz="1050" dirty="0" err="1">
                <a:ln w="3175"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FFiCE</a:t>
            </a:r>
            <a:r>
              <a:rPr lang="en-US" altLang="ko-KR" sz="1050" dirty="0">
                <a:ln w="3175"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lang="ko-KR" altLang="en-US" sz="1050" dirty="0">
                <a:ln w="3175"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프로젝트는 이렇게 제작됐습니다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73442406-0E53-41C4-B923-E501E27663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소개 및 요약</a:t>
            </a:r>
            <a:endParaRPr lang="en-US" altLang="ko-KR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xmlns="" id="{0760B46B-F525-4AD1-983A-FB3EF7358D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21276" y="5177659"/>
            <a:ext cx="5763477" cy="1086015"/>
          </a:xfrm>
        </p:spPr>
        <p:txBody>
          <a:bodyPr>
            <a:normAutofit/>
          </a:bodyPr>
          <a:lstStyle/>
          <a:p>
            <a:r>
              <a:rPr lang="ko-KR" altLang="en-US" sz="20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우리는 충분히 소통하고 있을까요</a:t>
            </a:r>
            <a:r>
              <a:rPr lang="en-US" altLang="ko-KR" sz="20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?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xmlns="" id="{7283C09B-02EE-4FA6-A1BC-22ABA8C872A6}"/>
              </a:ext>
            </a:extLst>
          </p:cNvPr>
          <p:cNvCxnSpPr/>
          <p:nvPr/>
        </p:nvCxnSpPr>
        <p:spPr>
          <a:xfrm>
            <a:off x="4966407" y="5141519"/>
            <a:ext cx="2287505" cy="0"/>
          </a:xfrm>
          <a:prstGeom prst="line">
            <a:avLst/>
          </a:prstGeom>
          <a:ln w="508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xmlns="" id="{33A2133E-2116-4FD4-8D38-564DBEC4EE87}"/>
              </a:ext>
            </a:extLst>
          </p:cNvPr>
          <p:cNvCxnSpPr/>
          <p:nvPr/>
        </p:nvCxnSpPr>
        <p:spPr>
          <a:xfrm>
            <a:off x="4966407" y="1765395"/>
            <a:ext cx="2287505" cy="0"/>
          </a:xfrm>
          <a:prstGeom prst="line">
            <a:avLst/>
          </a:prstGeom>
          <a:ln w="508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28A1B604-9AF8-45FB-9605-FE80B71103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0703" y="1966351"/>
            <a:ext cx="5850593" cy="2925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2818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부서 자유 게시판 소개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부서별 라운지</a:t>
            </a:r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Designed By L@rgo. ADSTORE</a:t>
            </a:r>
            <a:endParaRPr 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3"/>
          </p:nvPr>
        </p:nvSpPr>
        <p:spPr>
          <a:xfrm>
            <a:off x="633938" y="1910062"/>
            <a:ext cx="4478388" cy="3545905"/>
          </a:xfrm>
        </p:spPr>
        <p:txBody>
          <a:bodyPr/>
          <a:lstStyle/>
          <a:p>
            <a:r>
              <a:rPr lang="ko-KR" altLang="en-US" dirty="0" smtClean="0"/>
              <a:t>마지막으로 게스트로 로그인해서 부서게시판을 접속하거나 </a:t>
            </a:r>
            <a:r>
              <a:rPr lang="en-US" altLang="ko-KR" dirty="0" smtClean="0"/>
              <a:t>1</a:t>
            </a:r>
            <a:r>
              <a:rPr lang="ko-KR" altLang="en-US" dirty="0" smtClean="0"/>
              <a:t>부서 사람이 주소 창을 통해 </a:t>
            </a:r>
            <a:r>
              <a:rPr lang="en-US" altLang="ko-KR" dirty="0" smtClean="0"/>
              <a:t>2</a:t>
            </a:r>
            <a:r>
              <a:rPr lang="ko-KR" altLang="en-US" dirty="0" smtClean="0"/>
              <a:t>부서 게시판을 접속했을 경우 접근이 불가능한 것을 확인 할 수 있습니다</a:t>
            </a:r>
            <a:r>
              <a:rPr lang="en-US" altLang="ko-KR" dirty="0" smtClean="0"/>
              <a:t>.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0752" y="1290977"/>
            <a:ext cx="3629532" cy="478407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5845" y="1866404"/>
            <a:ext cx="6986155" cy="3784167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5846" y="1866404"/>
            <a:ext cx="6986154" cy="3784167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0170" y="1863330"/>
            <a:ext cx="6991830" cy="3787241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38560" y="2369128"/>
            <a:ext cx="3057525" cy="228600"/>
          </a:xfrm>
          <a:prstGeom prst="rect">
            <a:avLst/>
          </a:prstGeom>
        </p:spPr>
      </p:pic>
      <p:cxnSp>
        <p:nvCxnSpPr>
          <p:cNvPr id="22" name="직선 화살표 연결선 21"/>
          <p:cNvCxnSpPr/>
          <p:nvPr/>
        </p:nvCxnSpPr>
        <p:spPr>
          <a:xfrm>
            <a:off x="6380018" y="2119745"/>
            <a:ext cx="280733" cy="2078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그림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00170" y="1863329"/>
            <a:ext cx="6991829" cy="3787241"/>
          </a:xfrm>
          <a:prstGeom prst="rect">
            <a:avLst/>
          </a:prstGeom>
        </p:spPr>
      </p:pic>
      <p:cxnSp>
        <p:nvCxnSpPr>
          <p:cNvPr id="24" name="직선 화살표 연결선 23"/>
          <p:cNvCxnSpPr/>
          <p:nvPr/>
        </p:nvCxnSpPr>
        <p:spPr>
          <a:xfrm>
            <a:off x="6213057" y="2140527"/>
            <a:ext cx="280733" cy="2078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그림 2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5999" y="2351036"/>
            <a:ext cx="3076575" cy="209550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00169" y="1863328"/>
            <a:ext cx="6991831" cy="3787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39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타원 7">
            <a:extLst>
              <a:ext uri="{FF2B5EF4-FFF2-40B4-BE49-F238E27FC236}">
                <a16:creationId xmlns:a16="http://schemas.microsoft.com/office/drawing/2014/main" xmlns="" id="{957609B2-61AC-461C-B9A9-0FB427F7A978}"/>
              </a:ext>
            </a:extLst>
          </p:cNvPr>
          <p:cNvSpPr/>
          <p:nvPr/>
        </p:nvSpPr>
        <p:spPr>
          <a:xfrm rot="5400000">
            <a:off x="1618895" y="-1106866"/>
            <a:ext cx="9071733" cy="9071733"/>
          </a:xfrm>
          <a:prstGeom prst="ellipse">
            <a:avLst/>
          </a:prstGeom>
          <a:solidFill>
            <a:schemeClr val="tx1">
              <a:lumMod val="95000"/>
              <a:lumOff val="5000"/>
              <a:alpha val="10000"/>
            </a:schemeClr>
          </a:solidFill>
          <a:ln w="9525" cap="rnd">
            <a:noFill/>
            <a:round/>
            <a:headEnd type="diamond" w="lg" len="lg"/>
            <a:tailEnd type="diamond" w="lg" len="lg"/>
          </a:ln>
          <a:scene3d>
            <a:camera prst="orthographicFront"/>
            <a:lightRig rig="threePt" dir="t"/>
          </a:scene3d>
          <a:sp3d extrusionH="76200" prstMaterial="dkEdge">
            <a:bevelT w="952500" h="190500" prst="softRound"/>
            <a:extrusionClr>
              <a:schemeClr val="tx1">
                <a:lumMod val="85000"/>
                <a:lumOff val="15000"/>
              </a:schemeClr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xmlns="" id="{F24470E2-96DF-4907-A3B8-EE73C52A04D2}"/>
              </a:ext>
            </a:extLst>
          </p:cNvPr>
          <p:cNvSpPr/>
          <p:nvPr/>
        </p:nvSpPr>
        <p:spPr>
          <a:xfrm>
            <a:off x="-544963" y="-3211963"/>
            <a:ext cx="13281925" cy="13281925"/>
          </a:xfrm>
          <a:prstGeom prst="ellipse">
            <a:avLst/>
          </a:prstGeom>
          <a:solidFill>
            <a:schemeClr val="tx1">
              <a:lumMod val="95000"/>
              <a:lumOff val="5000"/>
              <a:alpha val="10000"/>
            </a:schemeClr>
          </a:solidFill>
          <a:ln w="9525" cap="rnd">
            <a:noFill/>
            <a:round/>
            <a:headEnd type="diamond" w="lg" len="lg"/>
            <a:tailEnd type="diamond" w="lg" len="lg"/>
          </a:ln>
          <a:scene3d>
            <a:camera prst="orthographicFront"/>
            <a:lightRig rig="threePt" dir="t"/>
          </a:scene3d>
          <a:sp3d extrusionH="76200" prstMaterial="dkEdge">
            <a:bevelT w="952500" h="190500" prst="softRound"/>
            <a:extrusionClr>
              <a:schemeClr val="tx1">
                <a:lumMod val="85000"/>
                <a:lumOff val="15000"/>
              </a:schemeClr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xmlns="" id="{1E7EF3CF-B042-4C59-A5E4-758DA6D65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40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후기 및 질문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xmlns="" id="{BEF745CB-5445-4E7F-B7A7-7BBE3E73C3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scene3d>
              <a:camera prst="orthographicFront"/>
              <a:lightRig rig="threePt" dir="t"/>
            </a:scene3d>
            <a:sp3d prstMaterial="matte"/>
          </a:bodyPr>
          <a:lstStyle/>
          <a:p>
            <a:pPr algn="dist"/>
            <a:r>
              <a:rPr lang="ko-KR" altLang="en-US" sz="1050" dirty="0">
                <a:ln w="3175"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이 외에 더 궁금하신 부분이 있을까요</a:t>
            </a:r>
            <a:r>
              <a:rPr lang="en-US" altLang="ko-KR" sz="1050" dirty="0">
                <a:ln w="3175"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?</a:t>
            </a:r>
            <a:endParaRPr lang="ko-KR" altLang="en-US" sz="1050" dirty="0">
              <a:ln w="3175"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73442406-0E53-41C4-B923-E501E27663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7.</a:t>
            </a:r>
            <a:r>
              <a:rPr lang="ko-KR" altLang="en-US" dirty="0"/>
              <a:t> 후기 및 질문</a:t>
            </a:r>
            <a:endParaRPr lang="en-US" altLang="ko-KR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xmlns="" id="{0760B46B-F525-4AD1-983A-FB3EF7358D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21276" y="5177659"/>
            <a:ext cx="5763477" cy="1086015"/>
          </a:xfrm>
        </p:spPr>
        <p:txBody>
          <a:bodyPr>
            <a:normAutofit/>
          </a:bodyPr>
          <a:lstStyle/>
          <a:p>
            <a:r>
              <a:rPr lang="ko-KR" altLang="en-US" sz="20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피드백은 언제나 중요합니다</a:t>
            </a:r>
            <a:endParaRPr lang="en-US" altLang="ko-KR" sz="20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xmlns="" id="{7283C09B-02EE-4FA6-A1BC-22ABA8C872A6}"/>
              </a:ext>
            </a:extLst>
          </p:cNvPr>
          <p:cNvCxnSpPr/>
          <p:nvPr/>
        </p:nvCxnSpPr>
        <p:spPr>
          <a:xfrm>
            <a:off x="4966407" y="5141519"/>
            <a:ext cx="2287505" cy="0"/>
          </a:xfrm>
          <a:prstGeom prst="line">
            <a:avLst/>
          </a:prstGeom>
          <a:ln w="508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xmlns="" id="{33A2133E-2116-4FD4-8D38-564DBEC4EE87}"/>
              </a:ext>
            </a:extLst>
          </p:cNvPr>
          <p:cNvCxnSpPr/>
          <p:nvPr/>
        </p:nvCxnSpPr>
        <p:spPr>
          <a:xfrm>
            <a:off x="4966407" y="1765395"/>
            <a:ext cx="2287505" cy="0"/>
          </a:xfrm>
          <a:prstGeom prst="line">
            <a:avLst/>
          </a:prstGeom>
          <a:ln w="508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1DEF3A5B-0952-439C-91BB-5C2E8BE17B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2798" y="1859711"/>
            <a:ext cx="4866402" cy="3187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817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xmlns="" id="{4D6AF29D-9373-43C4-836D-540286E05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1826" y="1080343"/>
            <a:ext cx="4821239" cy="567808"/>
          </a:xfrm>
        </p:spPr>
        <p:txBody>
          <a:bodyPr/>
          <a:lstStyle/>
          <a:p>
            <a:r>
              <a:rPr lang="ko-KR" altLang="en-US" sz="2800" b="1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디자인과 제작 계기</a:t>
            </a:r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xmlns="" id="{FBA38080-9E63-4BA7-9BC3-6C08C1D188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1828" y="692083"/>
            <a:ext cx="3322638" cy="380641"/>
          </a:xfrm>
        </p:spPr>
        <p:txBody>
          <a:bodyPr/>
          <a:lstStyle/>
          <a:p>
            <a:r>
              <a:rPr lang="en-US" altLang="ko-KR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ON-FFICE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81E43095-A669-4F18-84B0-FFF0D4639F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1. </a:t>
            </a:r>
            <a:r>
              <a:rPr lang="ko-KR" altLang="en-US" dirty="0"/>
              <a:t>소개 및 요약</a:t>
            </a:r>
            <a:endParaRPr 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F1264758-7AB0-4D41-9FA2-D9F354E89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12C5A-9CF7-4A8D-A41D-9E74470054A5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xmlns="" id="{1141F6E2-3C0D-4B7A-96B6-2E9F767BE87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7788" y="1824372"/>
            <a:ext cx="4054219" cy="2636259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회사에서 가장 고민을 많이 하는 부분인 협업</a:t>
            </a:r>
            <a:r>
              <a:rPr lang="en-US" altLang="ko-KR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</a:t>
            </a:r>
          </a:p>
          <a:p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이 부분을 보완할 수 있는 툴을 만들어보고자</a:t>
            </a:r>
            <a:endParaRPr lang="en-US" altLang="ko-KR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제작하게 되었으며 이 프로젝트에는 실제 회사에서</a:t>
            </a:r>
            <a:endParaRPr lang="en-US" altLang="ko-KR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사용할 법한  기능을 모아봤으며</a:t>
            </a:r>
            <a:endParaRPr lang="en-US" altLang="ko-KR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endParaRPr lang="en-US" altLang="ko-KR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직원 관리</a:t>
            </a:r>
            <a:r>
              <a:rPr lang="en-US" altLang="ko-KR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 </a:t>
            </a:r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업무관리</a:t>
            </a:r>
            <a:r>
              <a:rPr lang="en-US" altLang="ko-KR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시스템</a:t>
            </a:r>
            <a:r>
              <a:rPr lang="en-US" altLang="ko-KR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 </a:t>
            </a:r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실시간채팅</a:t>
            </a:r>
            <a:r>
              <a:rPr lang="en-US" altLang="ko-KR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</a:t>
            </a:r>
          </a:p>
          <a:p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사내 게시판</a:t>
            </a:r>
            <a:r>
              <a:rPr lang="en-US" altLang="ko-KR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 </a:t>
            </a:r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식당메뉴</a:t>
            </a:r>
            <a:r>
              <a:rPr lang="en-US" altLang="ko-KR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</a:t>
            </a:r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오늘의 뉴스</a:t>
            </a:r>
            <a:r>
              <a:rPr lang="en-US" altLang="ko-KR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 </a:t>
            </a:r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오늘의 날씨 등</a:t>
            </a:r>
            <a:endParaRPr lang="en-US" altLang="ko-KR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endParaRPr lang="en-US" altLang="ko-KR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여러가지 기능을 포함하고 있습니다</a:t>
            </a:r>
            <a:r>
              <a:rPr lang="en-US" altLang="ko-KR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B4BB1BCC-BE89-4B94-8231-6087A1B93B4F}"/>
              </a:ext>
            </a:extLst>
          </p:cNvPr>
          <p:cNvSpPr/>
          <p:nvPr/>
        </p:nvSpPr>
        <p:spPr>
          <a:xfrm>
            <a:off x="7555774" y="4495775"/>
            <a:ext cx="393870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실제로 기업이 뒤집어지는 가장 큰 이유는</a:t>
            </a:r>
            <a:endParaRPr lang="en-US" altLang="ko-KR" sz="1400" spc="-6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ko-KR" altLang="en-US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팀원들의 업무소통 실패가 높은 비율을 차지하고 있습니다</a:t>
            </a:r>
            <a:r>
              <a:rPr lang="en-US" altLang="ko-KR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</a:p>
          <a:p>
            <a:endParaRPr lang="en-US" altLang="ko-KR" sz="1400" spc="-6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ko-KR" altLang="en-US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이런 부분을 보완하기 위해  소통을 빠르게 할 수 있는</a:t>
            </a:r>
            <a:endParaRPr lang="en-US" altLang="ko-KR" sz="1400" spc="-6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ko-KR" altLang="en-US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그런 프로그램을 제작하고 싶었습니다</a:t>
            </a:r>
            <a:r>
              <a:rPr lang="en-US" altLang="ko-KR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</a:p>
          <a:p>
            <a:endParaRPr lang="en-US" altLang="ko-KR" sz="1400" spc="-6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ko-KR" altLang="en-US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온라인으로 진행되는 회사 업무</a:t>
            </a:r>
            <a:endParaRPr lang="en-US" altLang="ko-KR" sz="1400" spc="-6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ko-KR" altLang="en-US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그렇게 </a:t>
            </a:r>
            <a:r>
              <a:rPr lang="en-US" altLang="ko-KR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ON-FFICE</a:t>
            </a:r>
            <a:r>
              <a:rPr lang="ko-KR" altLang="en-US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라는 이름을 정하게 됩니다</a:t>
            </a:r>
            <a:r>
              <a:rPr lang="en-US" altLang="ko-KR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  <a:endParaRPr lang="ko-KR" altLang="en-US" sz="1400" spc="-6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xmlns="" id="{1F8D013D-369A-4010-86B9-73478C1393F2}"/>
              </a:ext>
            </a:extLst>
          </p:cNvPr>
          <p:cNvCxnSpPr>
            <a:cxnSpLocks/>
          </p:cNvCxnSpPr>
          <p:nvPr/>
        </p:nvCxnSpPr>
        <p:spPr>
          <a:xfrm>
            <a:off x="7650989" y="4303750"/>
            <a:ext cx="3199693" cy="0"/>
          </a:xfrm>
          <a:prstGeom prst="line">
            <a:avLst/>
          </a:prstGeom>
          <a:ln w="508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37326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타원 7">
            <a:extLst>
              <a:ext uri="{FF2B5EF4-FFF2-40B4-BE49-F238E27FC236}">
                <a16:creationId xmlns:a16="http://schemas.microsoft.com/office/drawing/2014/main" xmlns="" id="{957609B2-61AC-461C-B9A9-0FB427F7A978}"/>
              </a:ext>
            </a:extLst>
          </p:cNvPr>
          <p:cNvSpPr/>
          <p:nvPr/>
        </p:nvSpPr>
        <p:spPr>
          <a:xfrm rot="5400000">
            <a:off x="1618895" y="-1106866"/>
            <a:ext cx="9071733" cy="9071733"/>
          </a:xfrm>
          <a:prstGeom prst="ellipse">
            <a:avLst/>
          </a:prstGeom>
          <a:solidFill>
            <a:schemeClr val="tx1">
              <a:lumMod val="95000"/>
              <a:lumOff val="5000"/>
              <a:alpha val="10000"/>
            </a:schemeClr>
          </a:solidFill>
          <a:ln w="9525" cap="rnd">
            <a:noFill/>
            <a:round/>
            <a:headEnd type="diamond" w="lg" len="lg"/>
            <a:tailEnd type="diamond" w="lg" len="lg"/>
          </a:ln>
          <a:scene3d>
            <a:camera prst="orthographicFront"/>
            <a:lightRig rig="threePt" dir="t"/>
          </a:scene3d>
          <a:sp3d extrusionH="76200" prstMaterial="dkEdge">
            <a:bevelT w="952500" h="190500" prst="softRound"/>
            <a:extrusionClr>
              <a:schemeClr val="tx1">
                <a:lumMod val="85000"/>
                <a:lumOff val="15000"/>
              </a:schemeClr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xmlns="" id="{F24470E2-96DF-4907-A3B8-EE73C52A04D2}"/>
              </a:ext>
            </a:extLst>
          </p:cNvPr>
          <p:cNvSpPr/>
          <p:nvPr/>
        </p:nvSpPr>
        <p:spPr>
          <a:xfrm>
            <a:off x="-544962" y="-3211962"/>
            <a:ext cx="13281925" cy="13281925"/>
          </a:xfrm>
          <a:prstGeom prst="ellipse">
            <a:avLst/>
          </a:prstGeom>
          <a:solidFill>
            <a:schemeClr val="tx1">
              <a:lumMod val="95000"/>
              <a:lumOff val="5000"/>
              <a:alpha val="10000"/>
            </a:schemeClr>
          </a:solidFill>
          <a:ln w="9525" cap="rnd">
            <a:noFill/>
            <a:round/>
            <a:headEnd type="diamond" w="lg" len="lg"/>
            <a:tailEnd type="diamond" w="lg" len="lg"/>
          </a:ln>
          <a:scene3d>
            <a:camera prst="orthographicFront"/>
            <a:lightRig rig="threePt" dir="t"/>
          </a:scene3d>
          <a:sp3d extrusionH="76200" prstMaterial="dkEdge">
            <a:bevelT w="952500" h="190500" prst="softRound"/>
            <a:extrusionClr>
              <a:schemeClr val="tx1">
                <a:lumMod val="85000"/>
                <a:lumOff val="15000"/>
              </a:schemeClr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xmlns="" id="{1E7EF3CF-B042-4C59-A5E4-758DA6D65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0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TOOL</a:t>
            </a:r>
            <a:endParaRPr lang="ko-KR" altLang="en-US" sz="40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xmlns="" id="{BEF745CB-5445-4E7F-B7A7-7BBE3E73C3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scene3d>
              <a:camera prst="orthographicFront"/>
              <a:lightRig rig="threePt" dir="t"/>
            </a:scene3d>
            <a:sp3d prstMaterial="matte"/>
          </a:bodyPr>
          <a:lstStyle/>
          <a:p>
            <a:pPr algn="dist"/>
            <a:r>
              <a:rPr lang="ko-KR" altLang="en-US" sz="1050" dirty="0">
                <a:ln w="3175"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프로젝트는 이런 </a:t>
            </a:r>
            <a:r>
              <a:rPr lang="en-US" altLang="ko-KR" sz="1050" dirty="0">
                <a:ln w="3175"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TOOL</a:t>
            </a:r>
            <a:r>
              <a:rPr lang="ko-KR" altLang="en-US" sz="1050" dirty="0">
                <a:ln w="3175"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로 제작됐습니다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73442406-0E53-41C4-B923-E501E27663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작업 </a:t>
            </a:r>
            <a:r>
              <a:rPr lang="en-US" altLang="ko-KR" dirty="0"/>
              <a:t>TOOL </a:t>
            </a:r>
            <a:r>
              <a:rPr lang="ko-KR" altLang="en-US" dirty="0"/>
              <a:t>선정</a:t>
            </a:r>
            <a:endParaRPr lang="en-US" altLang="ko-KR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xmlns="" id="{0760B46B-F525-4AD1-983A-FB3EF7358D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21276" y="5177659"/>
            <a:ext cx="5763477" cy="1086015"/>
          </a:xfrm>
        </p:spPr>
        <p:txBody>
          <a:bodyPr>
            <a:normAutofit/>
          </a:bodyPr>
          <a:lstStyle/>
          <a:p>
            <a:r>
              <a:rPr lang="ko-KR" altLang="en-US" sz="20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개발의 기초 초석</a:t>
            </a:r>
            <a:r>
              <a:rPr lang="en-US" altLang="ko-KR" sz="20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 TOOL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xmlns="" id="{7283C09B-02EE-4FA6-A1BC-22ABA8C872A6}"/>
              </a:ext>
            </a:extLst>
          </p:cNvPr>
          <p:cNvCxnSpPr/>
          <p:nvPr/>
        </p:nvCxnSpPr>
        <p:spPr>
          <a:xfrm>
            <a:off x="4966407" y="5141519"/>
            <a:ext cx="2287505" cy="0"/>
          </a:xfrm>
          <a:prstGeom prst="line">
            <a:avLst/>
          </a:prstGeom>
          <a:ln w="508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xmlns="" id="{33A2133E-2116-4FD4-8D38-564DBEC4EE87}"/>
              </a:ext>
            </a:extLst>
          </p:cNvPr>
          <p:cNvCxnSpPr/>
          <p:nvPr/>
        </p:nvCxnSpPr>
        <p:spPr>
          <a:xfrm>
            <a:off x="4966407" y="1765395"/>
            <a:ext cx="2287505" cy="0"/>
          </a:xfrm>
          <a:prstGeom prst="line">
            <a:avLst/>
          </a:prstGeom>
          <a:ln w="508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xmlns="" id="{61BC6729-6E0B-4164-9465-F70009ED36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6091" y="1883750"/>
            <a:ext cx="4728135" cy="3149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6274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xmlns="" id="{4D6AF29D-9373-43C4-836D-540286E05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1826" y="1080343"/>
            <a:ext cx="4821239" cy="567808"/>
          </a:xfrm>
        </p:spPr>
        <p:txBody>
          <a:bodyPr/>
          <a:lstStyle/>
          <a:p>
            <a:r>
              <a:rPr lang="ko-KR" altLang="en-US" sz="2800" b="1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개발에는 많은 도구가 있죠</a:t>
            </a:r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xmlns="" id="{FBA38080-9E63-4BA7-9BC3-6C08C1D188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1828" y="692083"/>
            <a:ext cx="3322638" cy="380641"/>
          </a:xfrm>
        </p:spPr>
        <p:txBody>
          <a:bodyPr/>
          <a:lstStyle/>
          <a:p>
            <a:r>
              <a:rPr lang="en-US" altLang="ko-KR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TOOL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81E43095-A669-4F18-84B0-FFF0D4639F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2. </a:t>
            </a:r>
            <a:r>
              <a:rPr lang="ko-KR" altLang="en-US" dirty="0"/>
              <a:t>작업 </a:t>
            </a:r>
            <a:r>
              <a:rPr lang="en-US" altLang="ko-KR" dirty="0"/>
              <a:t>TOOL </a:t>
            </a:r>
            <a:r>
              <a:rPr lang="ko-KR" altLang="en-US" dirty="0"/>
              <a:t>선정</a:t>
            </a:r>
            <a:endParaRPr 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F1264758-7AB0-4D41-9FA2-D9F354E89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36136" y="6884335"/>
            <a:ext cx="290134" cy="204912"/>
          </a:xfrm>
        </p:spPr>
        <p:txBody>
          <a:bodyPr/>
          <a:lstStyle/>
          <a:p>
            <a:fld id="{15812C5A-9CF7-4A8D-A41D-9E74470054A5}" type="slidenum">
              <a:rPr lang="ko-KR" altLang="en-US" smtClean="0"/>
              <a:pPr/>
              <a:t>6</a:t>
            </a:fld>
            <a:endParaRPr lang="ko-KR" altLang="en-US" dirty="0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xmlns="" id="{1141F6E2-3C0D-4B7A-96B6-2E9F767BE87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7788" y="2326023"/>
            <a:ext cx="4205224" cy="2636259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회사와 관련된 프로그램을 제작하면서</a:t>
            </a:r>
            <a:endParaRPr lang="en-US" altLang="ko-KR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저희도 소통을 하게 되었습니다</a:t>
            </a:r>
            <a:r>
              <a:rPr lang="en-US" altLang="ko-KR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</a:p>
          <a:p>
            <a:endParaRPr lang="en-US" altLang="ko-KR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첫 소통은 개발에 사용할 도구를 선정하는 것이었는데요</a:t>
            </a:r>
            <a:endParaRPr lang="en-US" altLang="ko-KR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기본중의 기본이지만 가장 중요한 부분이었습니다</a:t>
            </a:r>
            <a:r>
              <a:rPr lang="en-US" altLang="ko-KR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</a:p>
          <a:p>
            <a:endParaRPr lang="en-US" altLang="ko-KR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모두가 활용할 수 있는 툴을 선정해야 했습니다</a:t>
            </a:r>
            <a:r>
              <a:rPr lang="en-US" altLang="ko-KR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</a:p>
          <a:p>
            <a:endParaRPr lang="en-US" altLang="ko-KR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생각은 간단했지만 어려운 부분이 있었습니다</a:t>
            </a:r>
            <a:endParaRPr lang="en-US" altLang="ko-KR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endParaRPr lang="en-US" altLang="ko-KR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endParaRPr lang="en-US" altLang="ko-KR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endParaRPr lang="en-US" altLang="ko-KR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endParaRPr lang="en-US" altLang="ko-KR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B4BB1BCC-BE89-4B94-8231-6087A1B93B4F}"/>
              </a:ext>
            </a:extLst>
          </p:cNvPr>
          <p:cNvSpPr/>
          <p:nvPr/>
        </p:nvSpPr>
        <p:spPr>
          <a:xfrm>
            <a:off x="7555774" y="3731175"/>
            <a:ext cx="4107308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프로젝트의 첫 문제는 </a:t>
            </a:r>
            <a:r>
              <a:rPr lang="en-US" altLang="ko-KR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DB </a:t>
            </a:r>
            <a:r>
              <a:rPr lang="ko-KR" altLang="en-US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설치에서 발견되었습니다</a:t>
            </a:r>
            <a:r>
              <a:rPr lang="en-US" altLang="ko-KR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</a:p>
          <a:p>
            <a:endParaRPr lang="en-US" altLang="ko-KR" sz="1400" spc="-6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ko-KR" altLang="en-US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원래대로라면</a:t>
            </a:r>
            <a:endParaRPr lang="en-US" altLang="ko-KR" sz="1400" spc="-6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en-US" altLang="ko-KR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2</a:t>
            </a:r>
            <a:r>
              <a:rPr lang="ko-KR" altLang="en-US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차프로젝트에서는 </a:t>
            </a:r>
            <a:r>
              <a:rPr lang="en-US" altLang="ko-KR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ORACLE DB</a:t>
            </a:r>
            <a:r>
              <a:rPr lang="ko-KR" altLang="en-US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를 사용해야 했지만</a:t>
            </a:r>
            <a:endParaRPr lang="en-US" altLang="ko-KR" sz="1400" spc="-6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endParaRPr lang="en-US" altLang="ko-KR" sz="1400" spc="-6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en-US" altLang="ko-KR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PC</a:t>
            </a:r>
            <a:r>
              <a:rPr lang="ko-KR" altLang="en-US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의 사양이 전부 동일하지 않고 개인 </a:t>
            </a:r>
            <a:r>
              <a:rPr lang="en-US" altLang="ko-KR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PC</a:t>
            </a:r>
            <a:r>
              <a:rPr lang="ko-KR" altLang="en-US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를 사용하다 보니</a:t>
            </a:r>
            <a:endParaRPr lang="en-US" altLang="ko-KR" sz="1400" spc="-6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en-US" altLang="ko-KR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ORACLE 18C EX</a:t>
            </a:r>
            <a:r>
              <a:rPr lang="ko-KR" altLang="en-US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를 설치하는데 문제가 생겼습니다</a:t>
            </a:r>
            <a:r>
              <a:rPr lang="en-US" altLang="ko-KR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</a:p>
          <a:p>
            <a:endParaRPr lang="en-US" altLang="ko-KR" sz="1400" spc="-6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ko-KR" altLang="en-US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저희는 이 문제를 해결해야 했죠</a:t>
            </a:r>
            <a:r>
              <a:rPr lang="en-US" altLang="ko-KR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…</a:t>
            </a:r>
          </a:p>
          <a:p>
            <a:endParaRPr lang="en-US" altLang="ko-KR" sz="1400" spc="-6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endParaRPr lang="ko-KR" altLang="en-US" sz="1400" spc="-6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xmlns="" id="{1F8D013D-369A-4010-86B9-73478C1393F2}"/>
              </a:ext>
            </a:extLst>
          </p:cNvPr>
          <p:cNvCxnSpPr>
            <a:cxnSpLocks/>
          </p:cNvCxnSpPr>
          <p:nvPr/>
        </p:nvCxnSpPr>
        <p:spPr>
          <a:xfrm>
            <a:off x="7650989" y="3619832"/>
            <a:ext cx="3199693" cy="0"/>
          </a:xfrm>
          <a:prstGeom prst="line">
            <a:avLst/>
          </a:prstGeom>
          <a:ln w="508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69256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xmlns="" id="{4D6AF29D-9373-43C4-836D-540286E05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1826" y="1080343"/>
            <a:ext cx="4821239" cy="567808"/>
          </a:xfrm>
        </p:spPr>
        <p:txBody>
          <a:bodyPr/>
          <a:lstStyle/>
          <a:p>
            <a:r>
              <a:rPr lang="en-US" altLang="ko-KR" sz="2800" b="1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ORACLE 18C</a:t>
            </a:r>
            <a:r>
              <a:rPr lang="ko-KR" altLang="en-US" sz="2800" b="1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lang="en-US" altLang="ko-KR" sz="2800" b="1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XE</a:t>
            </a:r>
            <a:r>
              <a:rPr lang="ko-KR" altLang="en-US" sz="2800" b="1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설치가 안된다</a:t>
            </a:r>
            <a:r>
              <a:rPr lang="en-US" altLang="ko-KR" sz="2800" b="1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!</a:t>
            </a:r>
            <a:endParaRPr lang="ko-KR" altLang="en-US" sz="2800" b="1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xmlns="" id="{FBA38080-9E63-4BA7-9BC3-6C08C1D188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1828" y="692083"/>
            <a:ext cx="3322638" cy="380641"/>
          </a:xfrm>
        </p:spPr>
        <p:txBody>
          <a:bodyPr/>
          <a:lstStyle/>
          <a:p>
            <a:r>
              <a:rPr lang="en-US" altLang="ko-KR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TOOL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81E43095-A669-4F18-84B0-FFF0D4639F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2. </a:t>
            </a:r>
            <a:r>
              <a:rPr lang="ko-KR" altLang="en-US" dirty="0"/>
              <a:t>작업 </a:t>
            </a:r>
            <a:r>
              <a:rPr lang="en-US" altLang="ko-KR" dirty="0"/>
              <a:t>TOOL </a:t>
            </a:r>
            <a:r>
              <a:rPr lang="ko-KR" altLang="en-US" dirty="0"/>
              <a:t>선정</a:t>
            </a:r>
            <a:endParaRPr 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F1264758-7AB0-4D41-9FA2-D9F354E89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36136" y="6884335"/>
            <a:ext cx="290134" cy="204912"/>
          </a:xfrm>
        </p:spPr>
        <p:txBody>
          <a:bodyPr/>
          <a:lstStyle/>
          <a:p>
            <a:fld id="{15812C5A-9CF7-4A8D-A41D-9E74470054A5}" type="slidenum">
              <a:rPr lang="ko-KR" altLang="en-US" smtClean="0"/>
              <a:pPr/>
              <a:t>7</a:t>
            </a:fld>
            <a:endParaRPr lang="ko-KR" altLang="en-US" dirty="0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xmlns="" id="{1141F6E2-3C0D-4B7A-96B6-2E9F767BE87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7788" y="1752970"/>
            <a:ext cx="4483130" cy="2958340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교육장에서는 문제없이 설치 되었던 </a:t>
            </a:r>
            <a:r>
              <a:rPr lang="en-US" altLang="ko-KR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ORACLE 18C XE</a:t>
            </a:r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가</a:t>
            </a:r>
            <a:endParaRPr lang="en-US" altLang="ko-KR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설치부터 문제가 생기기 시작했습니다</a:t>
            </a:r>
            <a:r>
              <a:rPr lang="en-US" altLang="ko-KR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</a:p>
          <a:p>
            <a:endParaRPr lang="en-US" altLang="ko-KR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en-US" altLang="ko-KR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PC</a:t>
            </a:r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를 </a:t>
            </a:r>
            <a:r>
              <a:rPr lang="ko-KR" altLang="en-US" dirty="0" err="1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클린</a:t>
            </a:r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lang="ko-KR" altLang="en-US" dirty="0" err="1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포멧</a:t>
            </a:r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후 설치 해봐도 알 수 없는 오류가 나왔는데요</a:t>
            </a:r>
            <a:endParaRPr lang="en-US" altLang="ko-KR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인터넷에 있는 비슷한 문제의 해결책을 적용해봤지만</a:t>
            </a:r>
            <a:endParaRPr lang="en-US" altLang="ko-KR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돌아오는 것은 </a:t>
            </a:r>
            <a:r>
              <a:rPr lang="en-US" altLang="ko-KR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1</a:t>
            </a:r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개에서 </a:t>
            </a:r>
            <a:r>
              <a:rPr lang="en-US" altLang="ko-KR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5</a:t>
            </a:r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개로 늘어난 에러 메시지 뿐</a:t>
            </a:r>
            <a:r>
              <a:rPr lang="en-US" altLang="ko-KR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…</a:t>
            </a:r>
          </a:p>
          <a:p>
            <a:endParaRPr lang="en-US" altLang="ko-KR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이 상황에서 저희는 선택을 해야 했습니다</a:t>
            </a:r>
            <a:r>
              <a:rPr lang="en-US" altLang="ko-KR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</a:p>
          <a:p>
            <a:endParaRPr lang="en-US" altLang="ko-KR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en-US" altLang="ko-KR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OCRACLE 19C</a:t>
            </a:r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를 사용할 것인지</a:t>
            </a:r>
            <a:endParaRPr lang="en-US" altLang="ko-KR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포기하고 </a:t>
            </a:r>
            <a:r>
              <a:rPr lang="en-US" altLang="ko-KR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MYSQL</a:t>
            </a:r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을 사용할 것인지</a:t>
            </a:r>
            <a:r>
              <a:rPr lang="en-US" altLang="ko-KR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B4BB1BCC-BE89-4B94-8231-6087A1B93B4F}"/>
              </a:ext>
            </a:extLst>
          </p:cNvPr>
          <p:cNvSpPr/>
          <p:nvPr/>
        </p:nvSpPr>
        <p:spPr>
          <a:xfrm>
            <a:off x="7555774" y="3731175"/>
            <a:ext cx="4107308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우선 </a:t>
            </a:r>
            <a:r>
              <a:rPr lang="en-US" altLang="ko-KR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ORACLE 18C</a:t>
            </a:r>
            <a:r>
              <a:rPr lang="ko-KR" altLang="en-US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lang="en-US" altLang="ko-KR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XE</a:t>
            </a:r>
            <a:r>
              <a:rPr lang="ko-KR" altLang="en-US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가 설치되지 않았던 문제는</a:t>
            </a:r>
            <a:endParaRPr lang="en-US" altLang="ko-KR" sz="1400" spc="-6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ko-KR" altLang="en-US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사용중인 </a:t>
            </a:r>
            <a:r>
              <a:rPr lang="en-US" altLang="ko-KR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CPU</a:t>
            </a:r>
            <a:r>
              <a:rPr lang="ko-KR" altLang="en-US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의 문제였습니다</a:t>
            </a:r>
            <a:r>
              <a:rPr lang="en-US" altLang="ko-KR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</a:p>
          <a:p>
            <a:endParaRPr lang="en-US" altLang="ko-KR" sz="1400" spc="-6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ko-KR" altLang="en-US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해외 </a:t>
            </a:r>
            <a:r>
              <a:rPr lang="en-US" altLang="ko-KR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Dev</a:t>
            </a:r>
            <a:r>
              <a:rPr lang="ko-KR" altLang="en-US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포럼을 검색한 결과</a:t>
            </a:r>
            <a:endParaRPr lang="en-US" altLang="ko-KR" sz="1400" spc="-6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en-US" altLang="ko-KR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ORACLE 18C XE</a:t>
            </a:r>
            <a:r>
              <a:rPr lang="ko-KR" altLang="en-US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는 </a:t>
            </a:r>
            <a:r>
              <a:rPr lang="en-US" altLang="ko-KR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Intel</a:t>
            </a:r>
            <a:r>
              <a:rPr lang="ko-KR" altLang="en-US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의 </a:t>
            </a:r>
            <a:r>
              <a:rPr lang="en-US" altLang="ko-KR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CPU</a:t>
            </a:r>
            <a:r>
              <a:rPr lang="ko-KR" altLang="en-US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지원은 잘 되지만</a:t>
            </a:r>
            <a:endParaRPr lang="en-US" altLang="ko-KR" sz="1400" spc="-6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ko-KR" altLang="en-US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지원이 종료 된 후 발매 된 </a:t>
            </a:r>
            <a:r>
              <a:rPr lang="en-US" altLang="ko-KR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AMD</a:t>
            </a:r>
            <a:r>
              <a:rPr lang="ko-KR" altLang="en-US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의 </a:t>
            </a:r>
            <a:r>
              <a:rPr lang="en-US" altLang="ko-KR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Ryzen</a:t>
            </a:r>
            <a:r>
              <a:rPr lang="ko-KR" altLang="en-US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은</a:t>
            </a:r>
            <a:endParaRPr lang="en-US" altLang="ko-KR" sz="1400" spc="-6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ko-KR" altLang="en-US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사용이 불가능하다는 내용이었습니다</a:t>
            </a:r>
            <a:r>
              <a:rPr lang="en-US" altLang="ko-KR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</a:p>
          <a:p>
            <a:endParaRPr lang="en-US" altLang="ko-KR" sz="1400" spc="-6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ko-KR" altLang="en-US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그러니 </a:t>
            </a:r>
            <a:r>
              <a:rPr lang="en-US" altLang="ko-KR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AMD CPU</a:t>
            </a:r>
            <a:r>
              <a:rPr lang="ko-KR" altLang="en-US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를 지원하는 최신버전을 사용해야 한다는</a:t>
            </a:r>
            <a:endParaRPr lang="en-US" altLang="ko-KR" sz="1400" spc="-6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ko-KR" altLang="en-US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정보를 얻을 수 있었습니다</a:t>
            </a:r>
            <a:r>
              <a:rPr lang="en-US" altLang="ko-KR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</a:p>
          <a:p>
            <a:endParaRPr lang="en-US" altLang="ko-KR" sz="1400" spc="-6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ko-KR" altLang="en-US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그래서 저희는 </a:t>
            </a:r>
            <a:r>
              <a:rPr lang="en-US" altLang="ko-KR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ORACLE 19C</a:t>
            </a:r>
            <a:r>
              <a:rPr lang="ko-KR" altLang="en-US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를 설치하기로 합니다</a:t>
            </a:r>
            <a:r>
              <a:rPr lang="en-US" altLang="ko-KR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…</a:t>
            </a:r>
            <a:endParaRPr lang="ko-KR" altLang="en-US" sz="1400" spc="-6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xmlns="" id="{1F8D013D-369A-4010-86B9-73478C1393F2}"/>
              </a:ext>
            </a:extLst>
          </p:cNvPr>
          <p:cNvCxnSpPr>
            <a:cxnSpLocks/>
          </p:cNvCxnSpPr>
          <p:nvPr/>
        </p:nvCxnSpPr>
        <p:spPr>
          <a:xfrm>
            <a:off x="7650989" y="3619832"/>
            <a:ext cx="3199693" cy="0"/>
          </a:xfrm>
          <a:prstGeom prst="line">
            <a:avLst/>
          </a:prstGeom>
          <a:ln w="508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52114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xmlns="" id="{4D6AF29D-9373-43C4-836D-540286E05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1826" y="1080343"/>
            <a:ext cx="4821239" cy="567808"/>
          </a:xfrm>
        </p:spPr>
        <p:txBody>
          <a:bodyPr/>
          <a:lstStyle/>
          <a:p>
            <a:r>
              <a:rPr lang="en-US" altLang="ko-KR" sz="2800" b="1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ORACLE</a:t>
            </a:r>
            <a:r>
              <a:rPr lang="ko-KR" altLang="en-US" sz="2800" b="1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lang="en-US" altLang="ko-KR" sz="2800" b="1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19C </a:t>
            </a:r>
            <a:r>
              <a:rPr lang="ko-KR" altLang="en-US" sz="2800" b="1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설치</a:t>
            </a:r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xmlns="" id="{FBA38080-9E63-4BA7-9BC3-6C08C1D188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1828" y="692083"/>
            <a:ext cx="3322638" cy="380641"/>
          </a:xfrm>
        </p:spPr>
        <p:txBody>
          <a:bodyPr/>
          <a:lstStyle/>
          <a:p>
            <a:r>
              <a:rPr lang="en-US" altLang="ko-KR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TOOL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81E43095-A669-4F18-84B0-FFF0D4639F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2. </a:t>
            </a:r>
            <a:r>
              <a:rPr lang="ko-KR" altLang="en-US" dirty="0"/>
              <a:t>작업 </a:t>
            </a:r>
            <a:r>
              <a:rPr lang="en-US" altLang="ko-KR" dirty="0"/>
              <a:t>TOOL </a:t>
            </a:r>
            <a:r>
              <a:rPr lang="ko-KR" altLang="en-US" dirty="0"/>
              <a:t>선정</a:t>
            </a:r>
            <a:endParaRPr 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F1264758-7AB0-4D41-9FA2-D9F354E89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36136" y="6884335"/>
            <a:ext cx="290134" cy="204912"/>
          </a:xfrm>
        </p:spPr>
        <p:txBody>
          <a:bodyPr/>
          <a:lstStyle/>
          <a:p>
            <a:fld id="{15812C5A-9CF7-4A8D-A41D-9E74470054A5}" type="slidenum">
              <a:rPr lang="ko-KR" altLang="en-US" smtClean="0"/>
              <a:pPr/>
              <a:t>8</a:t>
            </a:fld>
            <a:endParaRPr lang="ko-KR" altLang="en-US" dirty="0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xmlns="" id="{1141F6E2-3C0D-4B7A-96B6-2E9F767BE87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7788" y="1582640"/>
            <a:ext cx="4483130" cy="2958340"/>
          </a:xfrm>
        </p:spPr>
        <p:txBody>
          <a:bodyPr>
            <a:normAutofit/>
          </a:bodyPr>
          <a:lstStyle/>
          <a:p>
            <a:r>
              <a:rPr lang="en-US" altLang="ko-KR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ORACLE 19C</a:t>
            </a:r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를 설치하기로 하였고</a:t>
            </a:r>
            <a:endParaRPr lang="en-US" altLang="ko-KR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설정을 모두 동일하게 하기 위해</a:t>
            </a:r>
            <a:endParaRPr lang="en-US" altLang="ko-KR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서로 개인</a:t>
            </a:r>
            <a:r>
              <a:rPr lang="en-US" altLang="ko-KR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PC</a:t>
            </a:r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화면을 공유하면서</a:t>
            </a:r>
            <a:endParaRPr lang="en-US" altLang="ko-KR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전부 동일하게 설정해주기로 했습니다</a:t>
            </a:r>
            <a:r>
              <a:rPr lang="en-US" altLang="ko-KR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</a:p>
          <a:p>
            <a:endParaRPr lang="en-US" altLang="ko-KR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그리고 다같이 설치를 진행했지만</a:t>
            </a:r>
            <a:endParaRPr lang="en-US" altLang="ko-KR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endParaRPr lang="en-US" altLang="ko-KR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en-US" altLang="ko-KR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ORACLE</a:t>
            </a:r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lang="en-US" altLang="ko-KR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19C</a:t>
            </a:r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도 설치하는데 실패했습니다</a:t>
            </a:r>
            <a:r>
              <a:rPr lang="en-US" altLang="ko-KR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B4BB1BCC-BE89-4B94-8231-6087A1B93B4F}"/>
              </a:ext>
            </a:extLst>
          </p:cNvPr>
          <p:cNvSpPr/>
          <p:nvPr/>
        </p:nvSpPr>
        <p:spPr>
          <a:xfrm>
            <a:off x="7555774" y="3731175"/>
            <a:ext cx="4107308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ORACLE 19C</a:t>
            </a:r>
            <a:r>
              <a:rPr lang="ko-KR" altLang="en-US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는</a:t>
            </a:r>
            <a:endParaRPr lang="en-US" altLang="ko-KR" sz="1400" spc="-6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ko-KR" altLang="en-US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실제로 </a:t>
            </a:r>
            <a:r>
              <a:rPr lang="en-US" altLang="ko-KR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AMD Ryzen</a:t>
            </a:r>
            <a:r>
              <a:rPr lang="ko-KR" altLang="en-US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에서 제대로 동작되었습니다</a:t>
            </a:r>
            <a:r>
              <a:rPr lang="en-US" altLang="ko-KR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</a:p>
          <a:p>
            <a:endParaRPr lang="en-US" altLang="ko-KR" sz="1400" spc="-6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ko-KR" altLang="en-US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하지만 다른 문제가 발견되며 다시 난항을 겪습니다</a:t>
            </a:r>
            <a:r>
              <a:rPr lang="en-US" altLang="ko-KR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</a:p>
          <a:p>
            <a:endParaRPr lang="en-US" altLang="ko-KR" sz="1400" spc="-6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ko-KR" altLang="en-US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그 문제는</a:t>
            </a:r>
            <a:r>
              <a:rPr lang="en-US" altLang="ko-KR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…</a:t>
            </a:r>
          </a:p>
          <a:p>
            <a:endParaRPr lang="en-US" altLang="ko-KR" sz="1400" spc="-6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ko-KR" altLang="en-US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전체적인 </a:t>
            </a:r>
            <a:r>
              <a:rPr lang="en-US" altLang="ko-KR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PC </a:t>
            </a:r>
            <a:r>
              <a:rPr lang="ko-KR" altLang="en-US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요구 사양이 상향 되었다는 것이었고</a:t>
            </a:r>
            <a:endParaRPr lang="en-US" altLang="ko-KR" sz="1400" spc="-6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endParaRPr lang="en-US" altLang="ko-KR" sz="1400" spc="-6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ko-KR" altLang="en-US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설치 후반부 등장한 에러창에</a:t>
            </a:r>
            <a:endParaRPr lang="en-US" altLang="ko-KR" sz="1400" spc="-6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ko-KR" altLang="en-US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메모리가 부족하다는 경고창이 발생되며</a:t>
            </a:r>
            <a:endParaRPr lang="en-US" altLang="ko-KR" sz="1400" spc="-6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ko-KR" altLang="en-US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설치가 진행되지 않았습니다</a:t>
            </a:r>
            <a:r>
              <a:rPr lang="en-US" altLang="ko-KR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</a:p>
          <a:p>
            <a:endParaRPr lang="en-US" altLang="ko-KR" sz="1400" spc="-6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xmlns="" id="{1F8D013D-369A-4010-86B9-73478C1393F2}"/>
              </a:ext>
            </a:extLst>
          </p:cNvPr>
          <p:cNvCxnSpPr>
            <a:cxnSpLocks/>
          </p:cNvCxnSpPr>
          <p:nvPr/>
        </p:nvCxnSpPr>
        <p:spPr>
          <a:xfrm>
            <a:off x="7650989" y="3619832"/>
            <a:ext cx="3199693" cy="0"/>
          </a:xfrm>
          <a:prstGeom prst="line">
            <a:avLst/>
          </a:prstGeom>
          <a:ln w="508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41096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xmlns="" id="{4D6AF29D-9373-43C4-836D-540286E05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1826" y="1080343"/>
            <a:ext cx="4821239" cy="567808"/>
          </a:xfrm>
        </p:spPr>
        <p:txBody>
          <a:bodyPr/>
          <a:lstStyle/>
          <a:p>
            <a:r>
              <a:rPr lang="en-US" altLang="ko-KR" sz="2800" b="1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MYSQL</a:t>
            </a:r>
            <a:r>
              <a:rPr lang="ko-KR" altLang="en-US" sz="2800" b="1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설치</a:t>
            </a:r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xmlns="" id="{FBA38080-9E63-4BA7-9BC3-6C08C1D188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1828" y="692083"/>
            <a:ext cx="3322638" cy="380641"/>
          </a:xfrm>
        </p:spPr>
        <p:txBody>
          <a:bodyPr/>
          <a:lstStyle/>
          <a:p>
            <a:r>
              <a:rPr lang="en-US" altLang="ko-KR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TOOL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81E43095-A669-4F18-84B0-FFF0D4639F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2. </a:t>
            </a:r>
            <a:r>
              <a:rPr lang="ko-KR" altLang="en-US" dirty="0"/>
              <a:t>작업 </a:t>
            </a:r>
            <a:r>
              <a:rPr lang="en-US" altLang="ko-KR" dirty="0"/>
              <a:t>TOOL </a:t>
            </a:r>
            <a:r>
              <a:rPr lang="ko-KR" altLang="en-US" dirty="0"/>
              <a:t>선정</a:t>
            </a:r>
            <a:endParaRPr 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F1264758-7AB0-4D41-9FA2-D9F354E89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36136" y="6884335"/>
            <a:ext cx="290134" cy="204912"/>
          </a:xfrm>
        </p:spPr>
        <p:txBody>
          <a:bodyPr/>
          <a:lstStyle/>
          <a:p>
            <a:fld id="{15812C5A-9CF7-4A8D-A41D-9E74470054A5}" type="slidenum">
              <a:rPr lang="ko-KR" altLang="en-US" smtClean="0"/>
              <a:pPr/>
              <a:t>9</a:t>
            </a:fld>
            <a:endParaRPr lang="ko-KR" altLang="en-US" dirty="0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xmlns="" id="{1141F6E2-3C0D-4B7A-96B6-2E9F767BE87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7788" y="1752970"/>
            <a:ext cx="4483130" cy="2958340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결국 </a:t>
            </a:r>
            <a:r>
              <a:rPr lang="en-US" altLang="ko-KR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PC </a:t>
            </a:r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자체를 바꿀 수는 없었기에</a:t>
            </a:r>
            <a:endParaRPr lang="en-US" altLang="ko-KR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en-US" altLang="ko-KR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MYSQL</a:t>
            </a:r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을 사용하게 되었습니다</a:t>
            </a:r>
            <a:r>
              <a:rPr lang="en-US" altLang="ko-KR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</a:p>
          <a:p>
            <a:endParaRPr lang="en-US" altLang="ko-KR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설치는 모두 매끄러웠고</a:t>
            </a:r>
            <a:endParaRPr lang="en-US" altLang="ko-KR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동작하는데 어떠한 문제도 일어나지 않았죠</a:t>
            </a:r>
            <a:endParaRPr lang="en-US" altLang="ko-KR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endParaRPr lang="en-US" altLang="ko-KR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그렇게 </a:t>
            </a:r>
            <a:r>
              <a:rPr lang="en-US" altLang="ko-KR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DB</a:t>
            </a:r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설치 문제는 해결이 되었습니다</a:t>
            </a:r>
            <a:r>
              <a:rPr lang="en-US" altLang="ko-KR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B4BB1BCC-BE89-4B94-8231-6087A1B93B4F}"/>
              </a:ext>
            </a:extLst>
          </p:cNvPr>
          <p:cNvSpPr/>
          <p:nvPr/>
        </p:nvSpPr>
        <p:spPr>
          <a:xfrm>
            <a:off x="7555774" y="4711310"/>
            <a:ext cx="4107308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TOOL</a:t>
            </a:r>
            <a:r>
              <a:rPr lang="ko-KR" altLang="en-US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을 선정하는데</a:t>
            </a:r>
            <a:endParaRPr lang="en-US" altLang="ko-KR" sz="1400" spc="-6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ko-KR" altLang="en-US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호환성과 범용성이 중요하다는 것을 한 번 더 느꼈습니다</a:t>
            </a:r>
            <a:r>
              <a:rPr lang="en-US" altLang="ko-KR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</a:p>
          <a:p>
            <a:endParaRPr lang="en-US" altLang="ko-KR" sz="1400" spc="-6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ko-KR" altLang="en-US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우리가 개발하게 될 프로그램에도</a:t>
            </a:r>
            <a:endParaRPr lang="en-US" altLang="ko-KR" sz="1400" spc="-6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ko-KR" altLang="en-US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호환성과 범용성을 중요하게 생각해야 한다는 마음을</a:t>
            </a:r>
            <a:endParaRPr lang="en-US" altLang="ko-KR" sz="1400" spc="-6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ko-KR" altLang="en-US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다시 한 번 느끼게 되었습니다</a:t>
            </a:r>
            <a:r>
              <a:rPr lang="en-US" altLang="ko-KR" sz="1400" spc="-6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</a:p>
          <a:p>
            <a:endParaRPr lang="en-US" altLang="ko-KR" sz="1400" spc="-6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endParaRPr lang="en-US" altLang="ko-KR" sz="1400" spc="-6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xmlns="" id="{1F8D013D-369A-4010-86B9-73478C1393F2}"/>
              </a:ext>
            </a:extLst>
          </p:cNvPr>
          <p:cNvCxnSpPr>
            <a:cxnSpLocks/>
          </p:cNvCxnSpPr>
          <p:nvPr/>
        </p:nvCxnSpPr>
        <p:spPr>
          <a:xfrm>
            <a:off x="7650989" y="4599967"/>
            <a:ext cx="3199693" cy="0"/>
          </a:xfrm>
          <a:prstGeom prst="line">
            <a:avLst/>
          </a:prstGeom>
          <a:ln w="508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17382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3">
      <a:majorFont>
        <a:latin typeface="나눔바른고딕 BOLD"/>
        <a:ea typeface="나눔바른고딕"/>
        <a:cs typeface=""/>
      </a:majorFont>
      <a:minorFont>
        <a:latin typeface="나눔바른고딕"/>
        <a:ea typeface="나눔바른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1875</TotalTime>
  <Words>1476</Words>
  <Application>Microsoft Office PowerPoint</Application>
  <PresentationFormat>와이드스크린</PresentationFormat>
  <Paragraphs>318</Paragraphs>
  <Slides>31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38" baseType="lpstr">
      <vt:lpstr>AppleSDGothicNeoB00</vt:lpstr>
      <vt:lpstr>나눔바른고딕</vt:lpstr>
      <vt:lpstr>나눔바른고딕 BOLD</vt:lpstr>
      <vt:lpstr>나눔바른고딕 UltraLight</vt:lpstr>
      <vt:lpstr>맑은 고딕</vt:lpstr>
      <vt:lpstr>Arial</vt:lpstr>
      <vt:lpstr>Office 테마</vt:lpstr>
      <vt:lpstr>ON-FFiCE</vt:lpstr>
      <vt:lpstr>PowerPoint 프레젠테이션</vt:lpstr>
      <vt:lpstr>소개 및 요약</vt:lpstr>
      <vt:lpstr>디자인과 제작 계기</vt:lpstr>
      <vt:lpstr>TOOL</vt:lpstr>
      <vt:lpstr>개발에는 많은 도구가 있죠</vt:lpstr>
      <vt:lpstr>ORACLE 18C XE설치가 안된다!</vt:lpstr>
      <vt:lpstr>ORACLE 19C 설치</vt:lpstr>
      <vt:lpstr>MYSQL 설치</vt:lpstr>
      <vt:lpstr>PowerPoint 프레젠테이션</vt:lpstr>
      <vt:lpstr>작업 분배</vt:lpstr>
      <vt:lpstr>작업자 배치</vt:lpstr>
      <vt:lpstr>PowerPoint 프레젠테이션</vt:lpstr>
      <vt:lpstr>작 업 일 정</vt:lpstr>
      <vt:lpstr>프로젝트의 핵심, 코딩의 시작</vt:lpstr>
      <vt:lpstr>PowerPoint 프레젠테이션</vt:lpstr>
      <vt:lpstr>DB 구축</vt:lpstr>
      <vt:lpstr>생각하지 못한 또 다른 복병 DB</vt:lpstr>
      <vt:lpstr>PowerPoint 프레젠테이션</vt:lpstr>
      <vt:lpstr>내용 및 진행과정</vt:lpstr>
      <vt:lpstr>부서 자유 게시판 소개</vt:lpstr>
      <vt:lpstr>부서 자유 게시판 소개</vt:lpstr>
      <vt:lpstr>부서 자유 게시판 소개</vt:lpstr>
      <vt:lpstr>부서 자유 게시판 소개</vt:lpstr>
      <vt:lpstr>부서 자유 게시판 소개</vt:lpstr>
      <vt:lpstr>부서 자유 게시판 소개</vt:lpstr>
      <vt:lpstr>부서 자유 게시판 소개</vt:lpstr>
      <vt:lpstr>부서 자유 게시판 소개</vt:lpstr>
      <vt:lpstr>부서 자유 게시판 소개</vt:lpstr>
      <vt:lpstr>부서 자유 게시판 소개</vt:lpstr>
      <vt:lpstr>후기 및 질문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 your vision</dc:title>
  <dc:creator>largo</dc:creator>
  <cp:keywords>adstorepost.com</cp:keywords>
  <cp:lastModifiedBy>Microsoft 계정</cp:lastModifiedBy>
  <cp:revision>158</cp:revision>
  <dcterms:created xsi:type="dcterms:W3CDTF">2017-12-10T15:04:34Z</dcterms:created>
  <dcterms:modified xsi:type="dcterms:W3CDTF">2021-10-17T03:47:57Z</dcterms:modified>
</cp:coreProperties>
</file>